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8EA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60" autoAdjust="0"/>
    <p:restoredTop sz="90973" autoAdjust="0"/>
  </p:normalViewPr>
  <p:slideViewPr>
    <p:cSldViewPr>
      <p:cViewPr varScale="1">
        <p:scale>
          <a:sx n="67" d="100"/>
          <a:sy n="67" d="100"/>
        </p:scale>
        <p:origin x="-19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0666E-9B85-4ABA-9A27-A09FB9C66B6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17B7B-9A15-4377-BA10-75FFC5CBE48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5353050" y="0"/>
            <a:ext cx="1352550" cy="6248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295400" y="0"/>
            <a:ext cx="3905250" cy="6248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1EDE4-C06E-49F6-92F1-693623D3AEE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9C5CB-02DD-4C7C-B637-53A86C8C81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31313-C451-4C6B-9472-2FC371E8DBA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86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55EC2-7F64-44B1-82BE-1B776BAB43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BCCD9-B52D-448F-AA48-4B7F979B848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AC759-22FD-4B8A-A5FB-0ADD5B0EDF9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FD051-251B-488B-8310-F7D3A321F6C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85617-93AC-4425-BCE4-011DBEEEFE6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1874B-392E-4F6F-A2FF-55365124749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95A45ABF-91CA-48B1-B690-1618F2CBA0B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0"/>
            <a:ext cx="541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Otsikko Gil Sans Ext Cond Bold 42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371600"/>
            <a:ext cx="441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endParaRPr lang="fi-FI" smtClean="0"/>
          </a:p>
        </p:txBody>
      </p:sp>
      <p:pic>
        <p:nvPicPr>
          <p:cNvPr id="1031" name="Picture 11" descr="C:\Documents and Settings\Acer\Omat tiedostot\Viestintätoimisto\SAKU\Logot\PPT kirjaimet\U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-1550109">
            <a:off x="128588" y="4725988"/>
            <a:ext cx="1582737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C:\Documents and Settings\Acer\Omat tiedostot\Viestintätoimisto\SAKU\Logot\PPT kirjaimet\K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273042">
            <a:off x="206375" y="2765425"/>
            <a:ext cx="1270000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C:\Documents and Settings\Acer\Omat tiedostot\Viestintätoimisto\SAKU\Logot\PPT kirjaimet\A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-2492459">
            <a:off x="534988" y="1668463"/>
            <a:ext cx="1258887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8" descr="C:\Documents and Settings\Acer\Omat tiedostot\Viestintätoimisto\SAKU\Logot\PPT kirjaimet\S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571500"/>
            <a:ext cx="114300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7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9pPr>
    </p:titleStyle>
    <p:bodyStyle>
      <a:lvl1pPr marL="188913" indent="-1889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5000"/>
        <a:buChar char="•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576263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0000"/>
        <a:buFont typeface="Arial Unicode MS" pitchFamily="34" charset="-128"/>
        <a:buChar char="‣"/>
        <a:defRPr sz="2200">
          <a:solidFill>
            <a:srgbClr val="292929"/>
          </a:solidFill>
          <a:latin typeface="+mn-lt"/>
          <a:cs typeface="+mn-cs"/>
        </a:defRPr>
      </a:lvl2pPr>
      <a:lvl3pPr marL="1046163" indent="-187325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alpo.fi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Kuva 7" descr="Saku_kyltinpita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 rot="-660000">
            <a:off x="7313613" y="56388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 dirty="0" smtClean="0">
                <a:solidFill>
                  <a:srgbClr val="8EAC44"/>
                </a:solidFill>
                <a:latin typeface="Bauhaus 93" pitchFamily="82" charset="0"/>
              </a:rPr>
              <a:t>Ohjaaja</a:t>
            </a:r>
            <a:endParaRPr lang="fi-FI" sz="2800" dirty="0">
              <a:solidFill>
                <a:srgbClr val="8EAC44"/>
              </a:solidFill>
              <a:latin typeface="Bauhaus 93" pitchFamily="82" charset="0"/>
            </a:endParaRPr>
          </a:p>
        </p:txBody>
      </p:sp>
      <p:pic>
        <p:nvPicPr>
          <p:cNvPr id="3076" name="Kuva 5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1331913"/>
            <a:ext cx="38893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2268538" y="788988"/>
            <a:ext cx="662553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000" dirty="0" smtClean="0">
                <a:solidFill>
                  <a:srgbClr val="8EAC44"/>
                </a:solidFill>
                <a:latin typeface="Impact" pitchFamily="34" charset="0"/>
              </a:rPr>
              <a:t>Ryhmän ohjaamisen perusteet</a:t>
            </a:r>
            <a:endParaRPr lang="fi-FI" sz="4000" dirty="0">
              <a:solidFill>
                <a:srgbClr val="8EAC44"/>
              </a:solidFill>
              <a:latin typeface="Impact" pitchFamily="34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19338" y="3436938"/>
            <a:ext cx="44958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Suomen ammatillisen koulutuksen</a:t>
            </a:r>
            <a:b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</a:b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www.sakury.net</a:t>
            </a: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	    </a:t>
            </a: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  <a:hlinkClick r:id="rId4"/>
              </a:rPr>
              <a:t>www.alpo.fi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www.sakustars.fi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Sisällön paikkamerkki 5" descr="Saku_osoittaja_vasen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4214813"/>
            <a:ext cx="18700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6138" y="33845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Sisällön paikkamerkki 5" descr="Saku_golf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3714750"/>
            <a:ext cx="2071687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5" y="360045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Sisällön paikkamerkki 5" descr="Saku_perussaku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4000500"/>
            <a:ext cx="1293812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4429125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Sisällön paikkamerkki 5" descr="Saku_tanssi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192588"/>
            <a:ext cx="183356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63" y="4560888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Sisällön paikkamerkki 5" descr="Saku_lentopallo_A4_CMYK3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13" y="4071938"/>
            <a:ext cx="12303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54292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638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Kuva 7" descr="Saku_kyltinpita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 rot="-660000">
            <a:off x="7281863" y="5668963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>
                <a:solidFill>
                  <a:srgbClr val="8EAC44"/>
                </a:solidFill>
                <a:latin typeface="Bauhaus 93" pitchFamily="82" charset="0"/>
              </a:rPr>
              <a:t>MORJES!</a:t>
            </a:r>
          </a:p>
        </p:txBody>
      </p:sp>
      <p:pic>
        <p:nvPicPr>
          <p:cNvPr id="6" name="Kuva 5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54292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2593975" y="2528888"/>
            <a:ext cx="1822450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400">
                <a:solidFill>
                  <a:srgbClr val="8EAC44"/>
                </a:solidFill>
                <a:latin typeface="Impact" pitchFamily="34" charset="0"/>
              </a:rPr>
              <a:t>KIITOS!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597150" y="5540375"/>
            <a:ext cx="4495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Suomen ammatillisen koulutuksen</a:t>
            </a:r>
            <a:b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</a:b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www.sakury.net</a:t>
            </a: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	    </a:t>
            </a: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www.alpo.fi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35 -0.00139 C 0.00573 -0.00764 -0.00313 0.16111 0.01632 0.16111 C 0.03576 0.16111 0.0651 0.1132 0.07101 0.11945 C 0.07865 0.1132 0.09184 0.15718 0.11354 0.15718 C 0.13246 0.15718 0.15069 0.11459 0.1559 0.12084 C 0.16337 0.11459 0.17639 0.15602 0.19705 0.15602 C 0.21615 0.15602 0.23767 0.11829 0.24236 0.12454 C 0.26076 0.09653 0.27344 0.15834 0.28802 0.15857 C 0.3026 0.1588 0.31719 0.1257 0.33056 0.1257 C 0.34705 0.1257 0.36233 0.15232 0.36823 0.15857 C 0.37326 0.15232 0.3901 0.12824 0.40955 0.12824 C 0.4283 0.12824 0.44479 0.15347 0.45104 0.15972 C 0.45903 0.15347 0.48056 0.13588 0.50069 0.13588 C 0.51944 0.13588 0.53663 0.15232 0.54427 0.15857 C 0.54965 0.15232 0.57569 0.13704 0.59514 0.13704 C 0.61597 0.13704 0.62743 0.15486 0.63212 0.16111 C 0.63924 0.15486 0.64479 0.14584 0.66823 0.14584 C 0.68767 0.14584 0.69705 0.15232 0.70312 0.15857 " pathEditMode="relative" rAng="0" ptsTypes="fffffffaffffffffff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Kuva 8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" y="53340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2420888"/>
            <a:ext cx="5040312" cy="1143000"/>
          </a:xfrm>
        </p:spPr>
        <p:txBody>
          <a:bodyPr/>
          <a:lstStyle/>
          <a:p>
            <a:pPr algn="l"/>
            <a:r>
              <a:rPr lang="fi-FI" sz="3200" dirty="0" smtClean="0">
                <a:latin typeface="Impact" pitchFamily="34" charset="0"/>
              </a:rPr>
              <a:t>Millainen on hyvä ohjaaja?</a:t>
            </a:r>
            <a:endParaRPr lang="fi-FI" sz="3200" dirty="0" smtClean="0">
              <a:solidFill>
                <a:srgbClr val="FFC000"/>
              </a:solidFill>
              <a:latin typeface="Impact" pitchFamily="34" charset="0"/>
            </a:endParaRPr>
          </a:p>
        </p:txBody>
      </p:sp>
      <p:pic>
        <p:nvPicPr>
          <p:cNvPr id="6" name="Sisällön paikkamerkki 5" descr="Saku_kirjuri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501008"/>
            <a:ext cx="2699792" cy="2896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Kuva 7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287338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Ryhmän ohjaaminen</a:t>
            </a:r>
            <a:endParaRPr lang="fi-FI" sz="2800" dirty="0" smtClean="0">
              <a:solidFill>
                <a:srgbClr val="FFC000"/>
              </a:solidFill>
              <a:latin typeface="Impact" pitchFamily="34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r>
              <a:rPr lang="fi-FI" sz="2000" dirty="0" smtClean="0">
                <a:latin typeface="Trebuchet MS" pitchFamily="34" charset="0"/>
              </a:rPr>
              <a:t>OMA ESIMERKKI</a:t>
            </a: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Ajoissa paikalla</a:t>
            </a: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Oikeat välineet ja varusteet mukana</a:t>
            </a: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Oikea vaatetus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Selkeät ohjeet </a:t>
            </a: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Otetaan </a:t>
            </a:r>
            <a:r>
              <a:rPr lang="fi-FI" sz="2000" dirty="0" smtClean="0">
                <a:latin typeface="Trebuchet MS" pitchFamily="34" charset="0"/>
              </a:rPr>
              <a:t>kaikki </a:t>
            </a:r>
            <a:r>
              <a:rPr lang="fi-FI" sz="2000" dirty="0" smtClean="0">
                <a:latin typeface="Trebuchet MS" pitchFamily="34" charset="0"/>
              </a:rPr>
              <a:t>huomioon</a:t>
            </a: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Iloinen ja avoin mieli</a:t>
            </a:r>
            <a:r>
              <a:rPr lang="fi-FI" sz="2000" dirty="0" smtClean="0">
                <a:latin typeface="Trebuchet MS" pitchFamily="34" charset="0"/>
              </a:rPr>
              <a:t>!</a:t>
            </a: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Maltti on valttia</a:t>
            </a:r>
          </a:p>
          <a:p>
            <a:pPr lvl="1">
              <a:buNone/>
            </a:pPr>
            <a:endParaRPr lang="fi-FI" sz="2000" dirty="0" smtClean="0">
              <a:latin typeface="Trebuchet MS" pitchFamily="34" charset="0"/>
            </a:endParaRPr>
          </a:p>
          <a:p>
            <a:pPr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pPr marL="457200" indent="-457200">
              <a:buNone/>
            </a:pPr>
            <a:endParaRPr lang="fi-FI" sz="2000" dirty="0" smtClean="0">
              <a:latin typeface="Trebuchet MS" pitchFamily="34" charset="0"/>
            </a:endParaRPr>
          </a:p>
          <a:p>
            <a:pPr marL="457200" indent="-457200">
              <a:buNone/>
            </a:pPr>
            <a:r>
              <a:rPr lang="fi-FI" sz="2000" dirty="0" smtClean="0">
                <a:latin typeface="Trebuchet MS" pitchFamily="34" charset="0"/>
              </a:rPr>
              <a:t>	</a:t>
            </a:r>
          </a:p>
          <a:p>
            <a:pPr marL="457200" indent="-457200">
              <a:buNone/>
            </a:pPr>
            <a:r>
              <a:rPr lang="fi-FI" sz="1800" dirty="0" smtClean="0">
                <a:latin typeface="Trebuchet MS" pitchFamily="34" charset="0"/>
              </a:rPr>
              <a:t>	</a:t>
            </a:r>
            <a:endParaRPr lang="fi-FI" sz="2000" dirty="0" smtClean="0">
              <a:latin typeface="Trebuchet MS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9" name="Sisällön paikkamerkki 5" descr="Saku_perussaku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38" y="4000500"/>
            <a:ext cx="1293812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785813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Ryhmän ohjaaminen</a:t>
            </a:r>
            <a:endParaRPr lang="fi-FI" sz="2800" dirty="0" smtClean="0">
              <a:solidFill>
                <a:srgbClr val="FFC000"/>
              </a:solidFill>
              <a:latin typeface="Impact" pitchFamily="34" charset="0"/>
            </a:endParaRP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rebuchet MS" pitchFamily="34" charset="0"/>
              </a:rPr>
              <a:t>Ryhmälle säännöt</a:t>
            </a: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Luodaan itse tai </a:t>
            </a:r>
            <a:r>
              <a:rPr lang="fi-FI" sz="2000" dirty="0" smtClean="0">
                <a:latin typeface="Trebuchet MS" pitchFamily="34" charset="0"/>
              </a:rPr>
              <a:t>porukalla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Kaikille samat </a:t>
            </a: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Valvotaan ja noudatetaan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6" name="Sisällön paikkamerkki 5" descr="Saku_tuuletus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3187" y="4005064"/>
            <a:ext cx="2430813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140335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Ryhmän ohjaaminen</a:t>
            </a:r>
            <a:br>
              <a:rPr lang="fi-FI" sz="2800" dirty="0" smtClean="0">
                <a:latin typeface="Impact" pitchFamily="34" charset="0"/>
              </a:rPr>
            </a:br>
            <a:r>
              <a:rPr lang="fi-FI" sz="2800" dirty="0" smtClean="0">
                <a:latin typeface="Impact" pitchFamily="34" charset="0"/>
              </a:rPr>
              <a:t>- valmistautuminen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r>
              <a:rPr lang="fi-FI" sz="2000" dirty="0" smtClean="0">
                <a:latin typeface="Trebuchet MS" pitchFamily="34" charset="0"/>
              </a:rPr>
              <a:t>Suunnittelu</a:t>
            </a: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Tapahtuman juoni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Tilat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Ajankäyttö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Välineet 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Muut tilan käyttäjät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7" name="Sisällön paikkamerkki 5" descr="Saku_sahly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005064"/>
            <a:ext cx="2012950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14563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Ryhmän ohjaaminen</a:t>
            </a:r>
            <a:br>
              <a:rPr lang="fi-FI" sz="2800" dirty="0" smtClean="0">
                <a:latin typeface="Impact" pitchFamily="34" charset="0"/>
              </a:rPr>
            </a:br>
            <a:r>
              <a:rPr lang="fi-FI" sz="2800" dirty="0" smtClean="0">
                <a:latin typeface="Impact" pitchFamily="34" charset="0"/>
              </a:rPr>
              <a:t>-valmistautuminen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rebuchet MS" pitchFamily="34" charset="0"/>
              </a:rPr>
              <a:t>Selvitä nämä asiat aina valmiiksi:</a:t>
            </a: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Osallistujamäärä / ryhmän koko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Ikäjakauma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Sukupuolijakauma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Ryhmän lähtökohdat</a:t>
            </a:r>
          </a:p>
          <a:p>
            <a:pPr lvl="2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Tuttu opiskelijaporukka</a:t>
            </a:r>
          </a:p>
          <a:p>
            <a:pPr lvl="2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Uusi </a:t>
            </a:r>
            <a:r>
              <a:rPr lang="fi-FI" sz="2000" dirty="0">
                <a:latin typeface="Trebuchet MS" pitchFamily="34" charset="0"/>
              </a:rPr>
              <a:t>ryhmä joka ei tunne toisiaan</a:t>
            </a:r>
          </a:p>
          <a:p>
            <a:pPr lvl="2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8" name="Sisällön paikkamerkki 5" descr="Saku_lentopallo_A4_CMYK3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4005064"/>
            <a:ext cx="12303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Sisällön paikkamerkki 5" descr="Saku_tuuletus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354513"/>
            <a:ext cx="2286000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113" y="2428875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2800" dirty="0" smtClean="0">
                <a:latin typeface="Impact" pitchFamily="34" charset="0"/>
              </a:rPr>
              <a:t>Ryhmän ohjaaminen</a:t>
            </a:r>
            <a:br>
              <a:rPr lang="fi-FI" sz="2800" dirty="0" smtClean="0">
                <a:latin typeface="Impact" pitchFamily="34" charset="0"/>
              </a:rPr>
            </a:br>
            <a:r>
              <a:rPr lang="fi-FI" sz="2800" dirty="0" smtClean="0">
                <a:latin typeface="Impact" pitchFamily="34" charset="0"/>
              </a:rPr>
              <a:t>- lopuksi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rebuchet MS" pitchFamily="34" charset="0"/>
              </a:rPr>
              <a:t>”Sellainen joukko kuin johtaja”</a:t>
            </a:r>
          </a:p>
          <a:p>
            <a:pPr marL="379413" lvl="1" indent="0">
              <a:buNone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Ryhmä on sinun vastuullasi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Lue ryhmää ja tilannetta – varaudu muutoksiin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Mieti aina valmiiksi</a:t>
            </a:r>
            <a:r>
              <a:rPr lang="fi-FI" sz="2000" smtClean="0">
                <a:latin typeface="Trebuchet MS" pitchFamily="34" charset="0"/>
              </a:rPr>
              <a:t>: tapahtuman </a:t>
            </a:r>
            <a:r>
              <a:rPr lang="fi-FI" sz="2000" dirty="0" smtClean="0">
                <a:latin typeface="Trebuchet MS" pitchFamily="34" charset="0"/>
              </a:rPr>
              <a:t>alku ja loppu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Anna itsellesi lupa tehdä </a:t>
            </a:r>
          </a:p>
          <a:p>
            <a:pPr lvl="1">
              <a:buNone/>
            </a:pPr>
            <a:r>
              <a:rPr lang="fi-FI" sz="2000" dirty="0" smtClean="0">
                <a:latin typeface="Trebuchet MS" pitchFamily="34" charset="0"/>
              </a:rPr>
              <a:t>virheitä, mutta ota niistä opiksi!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Sisällön paikkamerkki 5" descr="Saku_sahly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8175" y="4329113"/>
            <a:ext cx="2012950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4425" y="2916238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dirty="0" smtClean="0">
              <a:latin typeface="Impact" pitchFamily="34" charset="0"/>
            </a:endParaRP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Sisällön paikkamerkki 5" descr="Saku_kirjuri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75" y="4332288"/>
            <a:ext cx="2227263" cy="238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138488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KUpohja_pallot_maskotit_v2012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Gill Sans MT Ext Condensed Bold"/>
        <a:ea typeface=""/>
        <a:cs typeface="Times New Roman"/>
      </a:majorFont>
      <a:minorFont>
        <a:latin typeface="Gill Sans MT Condensed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SAKUpohja_pallot_maskotit_v2012</Template>
  <TotalTime>611</TotalTime>
  <Words>131</Words>
  <Application>Microsoft Office PowerPoint</Application>
  <PresentationFormat>Näytössä katseltava diaesitys (4:3)</PresentationFormat>
  <Paragraphs>108</Paragraphs>
  <Slides>15</Slides>
  <Notes>0</Notes>
  <HiddenSlides>8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SAKUpohja_pallot_maskotit_v2012</vt:lpstr>
      <vt:lpstr>PowerPoint-esitys</vt:lpstr>
      <vt:lpstr>Millainen on hyvä ohjaaja?</vt:lpstr>
      <vt:lpstr>Ryhmän ohjaaminen</vt:lpstr>
      <vt:lpstr>Ryhmän ohjaaminen</vt:lpstr>
      <vt:lpstr>Ryhmän ohjaaminen - valmistautuminen</vt:lpstr>
      <vt:lpstr>Ryhmän ohjaaminen -valmistautuminen</vt:lpstr>
      <vt:lpstr>Ryhmän ohjaaminen - lopuksi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Tiina</dc:creator>
  <cp:lastModifiedBy>SAKU ry SAKU ry</cp:lastModifiedBy>
  <cp:revision>62</cp:revision>
  <dcterms:created xsi:type="dcterms:W3CDTF">2013-01-08T08:50:22Z</dcterms:created>
  <dcterms:modified xsi:type="dcterms:W3CDTF">2014-03-17T09:56:12Z</dcterms:modified>
</cp:coreProperties>
</file>