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20000"/>
      </a:spcBef>
      <a:spcAft>
        <a:spcPct val="0"/>
      </a:spcAft>
      <a:buClr>
        <a:srgbClr val="8EAC44"/>
      </a:buClr>
      <a:buSzPct val="100000"/>
      <a:buChar char="•"/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1pPr>
    <a:lvl2pPr marL="457200" algn="l" rtl="0" fontAlgn="base">
      <a:spcBef>
        <a:spcPct val="20000"/>
      </a:spcBef>
      <a:spcAft>
        <a:spcPct val="0"/>
      </a:spcAft>
      <a:buClr>
        <a:srgbClr val="8EAC44"/>
      </a:buClr>
      <a:buSzPct val="100000"/>
      <a:buChar char="•"/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2pPr>
    <a:lvl3pPr marL="914400" algn="l" rtl="0" fontAlgn="base">
      <a:spcBef>
        <a:spcPct val="20000"/>
      </a:spcBef>
      <a:spcAft>
        <a:spcPct val="0"/>
      </a:spcAft>
      <a:buClr>
        <a:srgbClr val="8EAC44"/>
      </a:buClr>
      <a:buSzPct val="100000"/>
      <a:buChar char="•"/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3pPr>
    <a:lvl4pPr marL="1371600" algn="l" rtl="0" fontAlgn="base">
      <a:spcBef>
        <a:spcPct val="20000"/>
      </a:spcBef>
      <a:spcAft>
        <a:spcPct val="0"/>
      </a:spcAft>
      <a:buClr>
        <a:srgbClr val="8EAC44"/>
      </a:buClr>
      <a:buSzPct val="100000"/>
      <a:buChar char="•"/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4pPr>
    <a:lvl5pPr marL="1828800" algn="l" rtl="0" fontAlgn="base">
      <a:spcBef>
        <a:spcPct val="20000"/>
      </a:spcBef>
      <a:spcAft>
        <a:spcPct val="0"/>
      </a:spcAft>
      <a:buClr>
        <a:srgbClr val="8EAC44"/>
      </a:buClr>
      <a:buSzPct val="100000"/>
      <a:buChar char="•"/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2929"/>
    <a:srgbClr val="8EAC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0973" autoAdjust="0"/>
  </p:normalViewPr>
  <p:slideViewPr>
    <p:cSldViewPr>
      <p:cViewPr varScale="1">
        <p:scale>
          <a:sx n="86" d="100"/>
          <a:sy n="86" d="100"/>
        </p:scale>
        <p:origin x="96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0666E-9B85-4ABA-9A27-A09FB9C66B6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17B7B-9A15-4377-BA10-75FFC5CBE48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5353050" y="0"/>
            <a:ext cx="1352550" cy="6248400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295400" y="0"/>
            <a:ext cx="3905250" cy="6248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F1EDE4-C06E-49F6-92F1-693623D3AEE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9C5CB-02DD-4C7C-B637-53A86C8C814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31313-C451-4C6B-9472-2FC371E8DBA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2286000" y="1371600"/>
            <a:ext cx="2133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0" y="1371600"/>
            <a:ext cx="2133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255EC2-7F64-44B1-82BE-1B776BAB439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3BCCD9-B52D-448F-AA48-4B7F979B848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AAC759-22FD-4B8A-A5FB-0ADD5B0EDF9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7143750" y="0"/>
            <a:ext cx="2000250" cy="6858000"/>
          </a:xfrm>
          <a:prstGeom prst="rect">
            <a:avLst/>
          </a:prstGeom>
          <a:gradFill rotWithShape="0">
            <a:gsLst>
              <a:gs pos="0">
                <a:srgbClr val="E6FFA1"/>
              </a:gs>
              <a:gs pos="100000">
                <a:srgbClr val="8EAC44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FD051-251B-488B-8310-F7D3A321F6C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285617-93AC-4425-BCE4-011DBEEEFE6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1874B-392E-4F6F-A2FF-55365124749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95A45ABF-91CA-48B1-B690-1618F2CBA0B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0"/>
            <a:ext cx="5410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Otsikko Gil Sans Ext Cond Bold 42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0" y="1371600"/>
            <a:ext cx="441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endParaRPr lang="fi-FI"/>
          </a:p>
        </p:txBody>
      </p:sp>
      <p:pic>
        <p:nvPicPr>
          <p:cNvPr id="1031" name="Picture 11" descr="C:\Documents and Settings\Acer\Omat tiedostot\Viestintätoimisto\SAKU\Logot\PPT kirjaimet\U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 rot="-1550109">
            <a:off x="128588" y="4725988"/>
            <a:ext cx="1582737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10" descr="C:\Documents and Settings\Acer\Omat tiedostot\Viestintätoimisto\SAKU\Logot\PPT kirjaimet\K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273042">
            <a:off x="206375" y="2765425"/>
            <a:ext cx="1270000" cy="216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 descr="C:\Documents and Settings\Acer\Omat tiedostot\Viestintätoimisto\SAKU\Logot\PPT kirjaimet\A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 rot="-2492459">
            <a:off x="534988" y="1668463"/>
            <a:ext cx="1258887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8" descr="C:\Documents and Settings\Acer\Omat tiedostot\Viestintätoimisto\SAKU\Logot\PPT kirjaimet\S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571500"/>
            <a:ext cx="1143000" cy="151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5" name="Rectangle 5"/>
          <p:cNvSpPr>
            <a:spLocks noChangeArrowheads="1"/>
          </p:cNvSpPr>
          <p:nvPr/>
        </p:nvSpPr>
        <p:spPr bwMode="auto">
          <a:xfrm>
            <a:off x="7143750" y="0"/>
            <a:ext cx="2000250" cy="6858000"/>
          </a:xfrm>
          <a:prstGeom prst="rect">
            <a:avLst/>
          </a:prstGeom>
          <a:gradFill rotWithShape="0">
            <a:gsLst>
              <a:gs pos="0">
                <a:srgbClr val="E6FFA1"/>
              </a:gs>
              <a:gs pos="100000">
                <a:srgbClr val="8EAC44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7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+mj-lt"/>
          <a:ea typeface="+mj-ea"/>
          <a:cs typeface="+mj-cs"/>
        </a:defRPr>
      </a:lvl1pPr>
      <a:lvl2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2pPr>
      <a:lvl3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3pPr>
      <a:lvl4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4pPr>
      <a:lvl5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5pPr>
      <a:lvl6pPr marL="4572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6pPr>
      <a:lvl7pPr marL="9144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7pPr>
      <a:lvl8pPr marL="13716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8pPr>
      <a:lvl9pPr marL="18288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9pPr>
    </p:titleStyle>
    <p:bodyStyle>
      <a:lvl1pPr marL="188913" indent="-188913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rgbClr val="8EAC44"/>
        </a:buClr>
        <a:buSzPct val="85000"/>
        <a:buChar char="•"/>
        <a:defRPr sz="2200">
          <a:solidFill>
            <a:srgbClr val="292929"/>
          </a:solidFill>
          <a:latin typeface="+mn-lt"/>
          <a:ea typeface="+mn-ea"/>
          <a:cs typeface="+mn-cs"/>
        </a:defRPr>
      </a:lvl1pPr>
      <a:lvl2pPr marL="576263" indent="-196850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rgbClr val="8EAC44"/>
        </a:buClr>
        <a:buSzPct val="80000"/>
        <a:buFont typeface="Arial Unicode MS" pitchFamily="34" charset="-128"/>
        <a:buChar char="‣"/>
        <a:defRPr sz="2200">
          <a:solidFill>
            <a:srgbClr val="292929"/>
          </a:solidFill>
          <a:latin typeface="+mn-lt"/>
          <a:cs typeface="+mn-cs"/>
        </a:defRPr>
      </a:lvl2pPr>
      <a:lvl3pPr marL="1046163" indent="-187325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alpo.fi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Kuva 7" descr="Saku_kyltinpitaja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188" y="4143375"/>
            <a:ext cx="1870075" cy="257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5"/>
          <p:cNvSpPr txBox="1">
            <a:spLocks noChangeArrowheads="1"/>
          </p:cNvSpPr>
          <p:nvPr/>
        </p:nvSpPr>
        <p:spPr bwMode="auto">
          <a:xfrm rot="-660000">
            <a:off x="7313613" y="56388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fi-FI" sz="2800" dirty="0">
                <a:solidFill>
                  <a:srgbClr val="8EAC44"/>
                </a:solidFill>
                <a:latin typeface="Bauhaus 93" pitchFamily="82" charset="0"/>
              </a:rPr>
              <a:t>Ohjaaja</a:t>
            </a:r>
          </a:p>
        </p:txBody>
      </p:sp>
      <p:pic>
        <p:nvPicPr>
          <p:cNvPr id="3076" name="Kuva 5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" y="1331913"/>
            <a:ext cx="38893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2268538" y="788988"/>
            <a:ext cx="6625532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fi-FI" sz="4000" dirty="0">
                <a:solidFill>
                  <a:srgbClr val="8EAC44"/>
                </a:solidFill>
                <a:latin typeface="Impact" pitchFamily="34" charset="0"/>
              </a:rPr>
              <a:t>Ryhmän ohjaamisen perusteet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319338" y="3436938"/>
            <a:ext cx="4495800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fi-FI" sz="2000" dirty="0">
              <a:solidFill>
                <a:schemeClr val="bg2">
                  <a:lumMod val="75000"/>
                </a:schemeClr>
              </a:solidFill>
              <a:latin typeface="Trebuchet MS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fi-FI" sz="2000" dirty="0">
              <a:solidFill>
                <a:schemeClr val="bg2">
                  <a:lumMod val="75000"/>
                </a:schemeClr>
              </a:solidFill>
              <a:latin typeface="Trebuchet MS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fi-FI" sz="2000" dirty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Suomen ammatillisen koulutuksen</a:t>
            </a:r>
            <a:br>
              <a:rPr lang="fi-FI" sz="2000" dirty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</a:br>
            <a:r>
              <a:rPr lang="fi-FI" sz="2000" dirty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kulttuuri- ja urheiluliitto, SAKU ry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fi-FI" sz="2000" dirty="0" err="1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www.sakury.net</a:t>
            </a:r>
            <a:r>
              <a:rPr lang="fi-FI" sz="2000" dirty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	    </a:t>
            </a:r>
            <a:r>
              <a:rPr lang="fi-FI" sz="2000" dirty="0" err="1">
                <a:solidFill>
                  <a:schemeClr val="bg2">
                    <a:lumMod val="75000"/>
                  </a:schemeClr>
                </a:solidFill>
                <a:latin typeface="Trebuchet MS" pitchFamily="34" charset="0"/>
                <a:hlinkClick r:id="rId4"/>
              </a:rPr>
              <a:t>www.alpo.fi</a:t>
            </a:r>
            <a:endParaRPr lang="fi-FI" sz="2000" dirty="0">
              <a:solidFill>
                <a:schemeClr val="bg2">
                  <a:lumMod val="75000"/>
                </a:schemeClr>
              </a:solidFill>
              <a:latin typeface="Trebuchet MS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fi-FI" sz="2000" dirty="0" err="1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www.sakustars.fi</a:t>
            </a:r>
            <a:endParaRPr lang="fi-FI" sz="2000" dirty="0">
              <a:solidFill>
                <a:schemeClr val="bg2">
                  <a:lumMod val="75000"/>
                </a:schemeClr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Sisällön paikkamerkki 5" descr="Saku_osoittaja_vasen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50" y="4214813"/>
            <a:ext cx="1870075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Kuva 6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6138" y="3384550"/>
            <a:ext cx="3857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endParaRPr lang="fi-FI" sz="2800">
              <a:latin typeface="Impact" pitchFamily="34" charset="0"/>
            </a:endParaRPr>
          </a:p>
        </p:txBody>
      </p:sp>
      <p:sp>
        <p:nvSpPr>
          <p:cNvPr id="12293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>
              <a:latin typeface="Trebuchet MS" pitchFamily="34" charset="0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Sisällön paikkamerkki 5" descr="Saku_golf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188" y="3714750"/>
            <a:ext cx="2071687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Kuva 6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8575" y="3600450"/>
            <a:ext cx="38576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endParaRPr lang="fi-FI" sz="2800">
              <a:latin typeface="Impact" pitchFamily="34" charset="0"/>
            </a:endParaRPr>
          </a:p>
        </p:txBody>
      </p:sp>
      <p:sp>
        <p:nvSpPr>
          <p:cNvPr id="13317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>
              <a:latin typeface="Trebuchet MS" pitchFamily="34" charset="0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Sisällön paikkamerkki 5" descr="Saku_perussaku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938" y="4000500"/>
            <a:ext cx="1293812" cy="266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Kuva 6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" y="4429125"/>
            <a:ext cx="3857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endParaRPr lang="fi-FI" sz="2800">
              <a:latin typeface="Impact" pitchFamily="34" charset="0"/>
            </a:endParaRPr>
          </a:p>
        </p:txBody>
      </p:sp>
      <p:sp>
        <p:nvSpPr>
          <p:cNvPr id="14341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>
              <a:latin typeface="Trebuchet MS" pitchFamily="34" charset="0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Sisällön paikkamerkki 5" descr="Saku_tanssija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4192588"/>
            <a:ext cx="1833563" cy="26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Kuva 7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63" y="4560888"/>
            <a:ext cx="385762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endParaRPr lang="fi-FI" sz="2800">
              <a:latin typeface="Impact" pitchFamily="34" charset="0"/>
            </a:endParaRPr>
          </a:p>
        </p:txBody>
      </p:sp>
      <p:sp>
        <p:nvSpPr>
          <p:cNvPr id="15365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>
              <a:latin typeface="Trebuchet MS" pitchFamily="34" charset="0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Sisällön paikkamerkki 5" descr="Saku_lentopallo_A4_CMYK3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3813" y="4071938"/>
            <a:ext cx="1230312" cy="26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Kuva 7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8" y="5429250"/>
            <a:ext cx="3857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endParaRPr lang="fi-FI" sz="2800">
              <a:latin typeface="Impact" pitchFamily="34" charset="0"/>
            </a:endParaRPr>
          </a:p>
        </p:txBody>
      </p:sp>
      <p:sp>
        <p:nvSpPr>
          <p:cNvPr id="16389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>
              <a:latin typeface="Trebuchet MS" pitchFamily="34" charset="0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Kuva 7" descr="Saku_kyltinpitaja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188" y="4143375"/>
            <a:ext cx="1870075" cy="257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 Box 3"/>
          <p:cNvSpPr txBox="1">
            <a:spLocks noChangeArrowheads="1"/>
          </p:cNvSpPr>
          <p:nvPr/>
        </p:nvSpPr>
        <p:spPr bwMode="auto">
          <a:xfrm rot="-660000">
            <a:off x="7281863" y="5668963"/>
            <a:ext cx="1828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fi-FI" sz="2800">
                <a:solidFill>
                  <a:srgbClr val="8EAC44"/>
                </a:solidFill>
                <a:latin typeface="Bauhaus 93" pitchFamily="82" charset="0"/>
              </a:rPr>
              <a:t>MORJES!</a:t>
            </a:r>
          </a:p>
        </p:txBody>
      </p:sp>
      <p:pic>
        <p:nvPicPr>
          <p:cNvPr id="6" name="Kuva 5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8" y="5429250"/>
            <a:ext cx="3857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2593975" y="2528888"/>
            <a:ext cx="1822450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fi-FI" sz="4400">
                <a:solidFill>
                  <a:srgbClr val="8EAC44"/>
                </a:solidFill>
                <a:latin typeface="Impact" pitchFamily="34" charset="0"/>
              </a:rPr>
              <a:t>KIITOS!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597150" y="5540375"/>
            <a:ext cx="4495800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fi-FI" sz="2000" dirty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Suomen ammatillisen koulutuksen</a:t>
            </a:r>
            <a:br>
              <a:rPr lang="fi-FI" sz="2000" dirty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</a:br>
            <a:r>
              <a:rPr lang="fi-FI" sz="2000" dirty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kulttuuri- ja urheiluliitto, SAKU ry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fi-FI" sz="2000" dirty="0" err="1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www.sakury.net</a:t>
            </a:r>
            <a:r>
              <a:rPr lang="fi-FI" sz="2000" dirty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	    </a:t>
            </a:r>
            <a:r>
              <a:rPr lang="fi-FI" sz="2000" dirty="0" err="1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www.alpo.fi</a:t>
            </a:r>
            <a:endParaRPr lang="fi-FI" sz="2000" dirty="0">
              <a:solidFill>
                <a:schemeClr val="bg2">
                  <a:lumMod val="75000"/>
                </a:schemeClr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035 -0.00139 C 0.00573 -0.00764 -0.00313 0.16111 0.01632 0.16111 C 0.03576 0.16111 0.0651 0.1132 0.07101 0.11945 C 0.07865 0.1132 0.09184 0.15718 0.11354 0.15718 C 0.13246 0.15718 0.15069 0.11459 0.1559 0.12084 C 0.16337 0.11459 0.17639 0.15602 0.19705 0.15602 C 0.21615 0.15602 0.23767 0.11829 0.24236 0.12454 C 0.26076 0.09653 0.27344 0.15834 0.28802 0.15857 C 0.3026 0.1588 0.31719 0.1257 0.33056 0.1257 C 0.34705 0.1257 0.36233 0.15232 0.36823 0.15857 C 0.37326 0.15232 0.3901 0.12824 0.40955 0.12824 C 0.4283 0.12824 0.44479 0.15347 0.45104 0.15972 C 0.45903 0.15347 0.48056 0.13588 0.50069 0.13588 C 0.51944 0.13588 0.53663 0.15232 0.54427 0.15857 C 0.54965 0.15232 0.57569 0.13704 0.59514 0.13704 C 0.61597 0.13704 0.62743 0.15486 0.63212 0.16111 C 0.63924 0.15486 0.64479 0.14584 0.66823 0.14584 C 0.68767 0.14584 0.69705 0.15232 0.70312 0.15857 " pathEditMode="relative" rAng="0" ptsTypes="fffffffaffffffffff">
                                      <p:cBhvr>
                                        <p:cTn id="6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000" y="7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Kuva 8" descr="oranssipall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8575" y="533400"/>
            <a:ext cx="38576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720" y="2420888"/>
            <a:ext cx="5040312" cy="1143000"/>
          </a:xfrm>
        </p:spPr>
        <p:txBody>
          <a:bodyPr/>
          <a:lstStyle/>
          <a:p>
            <a:pPr algn="l"/>
            <a:r>
              <a:rPr lang="fi-FI" sz="3200" dirty="0">
                <a:latin typeface="Impact" pitchFamily="34" charset="0"/>
              </a:rPr>
              <a:t>Millainen on hyvä ohjaaja?</a:t>
            </a:r>
            <a:endParaRPr lang="fi-FI" sz="3200" dirty="0">
              <a:solidFill>
                <a:srgbClr val="FFC000"/>
              </a:solidFill>
              <a:latin typeface="Impact" pitchFamily="34" charset="0"/>
            </a:endParaRPr>
          </a:p>
        </p:txBody>
      </p:sp>
      <p:pic>
        <p:nvPicPr>
          <p:cNvPr id="6" name="Sisällön paikkamerkki 5" descr="Saku_kirjuri_A8_RGB20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3501008"/>
            <a:ext cx="2699792" cy="2896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Kuva 7" descr="oranssipall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8" y="287338"/>
            <a:ext cx="385762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pPr algn="l"/>
            <a:r>
              <a:rPr lang="fi-FI" sz="2800" dirty="0">
                <a:latin typeface="Impact" pitchFamily="34" charset="0"/>
              </a:rPr>
              <a:t>Ryhmän ohjaaminen</a:t>
            </a:r>
            <a:endParaRPr lang="fi-FI" sz="2800" dirty="0">
              <a:solidFill>
                <a:srgbClr val="FFC000"/>
              </a:solidFill>
              <a:latin typeface="Impact" pitchFamily="34" charset="0"/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r>
              <a:rPr lang="fi-FI" sz="2000" dirty="0">
                <a:latin typeface="Trebuchet MS" pitchFamily="34" charset="0"/>
              </a:rPr>
              <a:t>OMA ESIMERKKI TÄRKEINTÄ</a:t>
            </a:r>
          </a:p>
          <a:p>
            <a:endParaRPr lang="fi-FI" sz="2000" dirty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>
                <a:latin typeface="Trebuchet MS" pitchFamily="34" charset="0"/>
              </a:rPr>
              <a:t>Ohjaaja on itse ajoissa paikalla</a:t>
            </a:r>
          </a:p>
          <a:p>
            <a:pPr lvl="1">
              <a:buFont typeface="Wingdings" pitchFamily="2" charset="2"/>
              <a:buChar char="Ø"/>
            </a:pPr>
            <a:r>
              <a:rPr lang="fi-FI" sz="2000" dirty="0">
                <a:latin typeface="Trebuchet MS" pitchFamily="34" charset="0"/>
              </a:rPr>
              <a:t>Tarvittavat välineet ja varusteet mukana</a:t>
            </a:r>
          </a:p>
          <a:p>
            <a:pPr lvl="1">
              <a:buFont typeface="Wingdings" pitchFamily="2" charset="2"/>
              <a:buChar char="Ø"/>
            </a:pPr>
            <a:endParaRPr lang="fi-FI" sz="2000" dirty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>
                <a:latin typeface="Trebuchet MS" pitchFamily="34" charset="0"/>
              </a:rPr>
              <a:t>Selkeät ohjeet ryhmälle</a:t>
            </a:r>
          </a:p>
          <a:p>
            <a:pPr lvl="1">
              <a:buFont typeface="Wingdings" pitchFamily="2" charset="2"/>
              <a:buChar char="Ø"/>
            </a:pPr>
            <a:endParaRPr lang="fi-FI" sz="2000" dirty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>
                <a:latin typeface="Trebuchet MS" pitchFamily="34" charset="0"/>
              </a:rPr>
              <a:t>Otetaan kaikki ryhmän jäsenet  huomioon</a:t>
            </a:r>
          </a:p>
          <a:p>
            <a:pPr lvl="1">
              <a:buFont typeface="Wingdings" pitchFamily="2" charset="2"/>
              <a:buChar char="Ø"/>
            </a:pPr>
            <a:endParaRPr lang="fi-FI" sz="2000" dirty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>
                <a:latin typeface="Trebuchet MS" pitchFamily="34" charset="0"/>
              </a:rPr>
              <a:t>Iloinen mieli ennen kaikkea! </a:t>
            </a:r>
            <a:r>
              <a:rPr lang="fi-FI" sz="2000" dirty="0">
                <a:latin typeface="Trebuchet MS" pitchFamily="34" charset="0"/>
                <a:sym typeface="Wingdings" panose="05000000000000000000" pitchFamily="2" charset="2"/>
              </a:rPr>
              <a:t> </a:t>
            </a:r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pPr marL="457200" indent="-457200">
              <a:buNone/>
            </a:pPr>
            <a:endParaRPr lang="fi-FI" sz="2000" dirty="0">
              <a:latin typeface="Trebuchet MS" pitchFamily="34" charset="0"/>
            </a:endParaRPr>
          </a:p>
          <a:p>
            <a:pPr marL="457200" indent="-457200">
              <a:buNone/>
            </a:pPr>
            <a:r>
              <a:rPr lang="fi-FI" sz="2000" dirty="0">
                <a:latin typeface="Trebuchet MS" pitchFamily="34" charset="0"/>
              </a:rPr>
              <a:t>	</a:t>
            </a:r>
          </a:p>
          <a:p>
            <a:pPr marL="457200" indent="-457200">
              <a:buNone/>
            </a:pPr>
            <a:r>
              <a:rPr lang="fi-FI" sz="1800" dirty="0">
                <a:latin typeface="Trebuchet MS" pitchFamily="34" charset="0"/>
              </a:rPr>
              <a:t>	</a:t>
            </a:r>
            <a:endParaRPr lang="fi-FI" sz="2000" dirty="0">
              <a:latin typeface="Trebuchet MS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fi-FI" sz="2000" dirty="0">
              <a:latin typeface="Trebuchet MS" pitchFamily="34" charset="0"/>
            </a:endParaRPr>
          </a:p>
        </p:txBody>
      </p:sp>
      <p:pic>
        <p:nvPicPr>
          <p:cNvPr id="9" name="Sisällön paikkamerkki 5" descr="Saku_perussaku_A8_RGB20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00938" y="4000500"/>
            <a:ext cx="1293812" cy="266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Kuva 6" descr="oranssipall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" y="785813"/>
            <a:ext cx="385762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pPr algn="l"/>
            <a:r>
              <a:rPr lang="fi-FI" sz="2800" dirty="0">
                <a:latin typeface="Impact" pitchFamily="34" charset="0"/>
              </a:rPr>
              <a:t>Ryhmän ohjaaminen</a:t>
            </a:r>
            <a:endParaRPr lang="fi-FI" sz="2800" dirty="0">
              <a:solidFill>
                <a:srgbClr val="FFC000"/>
              </a:solidFill>
              <a:latin typeface="Impact" pitchFamily="34" charset="0"/>
            </a:endParaRPr>
          </a:p>
        </p:txBody>
      </p:sp>
      <p:sp>
        <p:nvSpPr>
          <p:cNvPr id="6149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r>
              <a:rPr lang="fi-FI" sz="2000" dirty="0">
                <a:latin typeface="Trebuchet MS" pitchFamily="34" charset="0"/>
              </a:rPr>
              <a:t>Ryhmälle säännöt</a:t>
            </a:r>
          </a:p>
          <a:p>
            <a:endParaRPr lang="fi-FI" sz="2000" dirty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>
                <a:latin typeface="Trebuchet MS" pitchFamily="34" charset="0"/>
              </a:rPr>
              <a:t>Luodaan itse tai porukalla</a:t>
            </a:r>
          </a:p>
          <a:p>
            <a:pPr lvl="1">
              <a:buFont typeface="Wingdings" pitchFamily="2" charset="2"/>
              <a:buChar char="Ø"/>
            </a:pPr>
            <a:endParaRPr lang="fi-FI" sz="2000" dirty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>
                <a:latin typeface="Trebuchet MS" pitchFamily="34" charset="0"/>
              </a:rPr>
              <a:t>Kaikille samat </a:t>
            </a:r>
          </a:p>
          <a:p>
            <a:pPr lvl="1">
              <a:buFont typeface="Wingdings" pitchFamily="2" charset="2"/>
              <a:buChar char="Ø"/>
            </a:pPr>
            <a:endParaRPr lang="fi-FI" sz="2000" dirty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>
                <a:latin typeface="Trebuchet MS" pitchFamily="34" charset="0"/>
              </a:rPr>
              <a:t>Valvotaan ja noudatetaan</a:t>
            </a:r>
          </a:p>
          <a:p>
            <a:pPr lvl="1">
              <a:buFont typeface="Wingdings" pitchFamily="2" charset="2"/>
              <a:buChar char="Ø"/>
            </a:pPr>
            <a:endParaRPr lang="fi-FI" sz="2000" dirty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>
              <a:latin typeface="Trebuchet MS" pitchFamily="34" charset="0"/>
            </a:endParaRPr>
          </a:p>
        </p:txBody>
      </p:sp>
      <p:pic>
        <p:nvPicPr>
          <p:cNvPr id="6" name="Sisällön paikkamerkki 5" descr="Saku_tuuletus_A8_RGB20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3187" y="4005064"/>
            <a:ext cx="2430813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Kuva 6" descr="oranssipall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5" y="1403350"/>
            <a:ext cx="38576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pPr algn="l"/>
            <a:r>
              <a:rPr lang="fi-FI" sz="2800" dirty="0">
                <a:latin typeface="Impact" pitchFamily="34" charset="0"/>
              </a:rPr>
              <a:t>Ryhmän ohjaaminen</a:t>
            </a:r>
            <a:br>
              <a:rPr lang="fi-FI" sz="2800" dirty="0">
                <a:latin typeface="Impact" pitchFamily="34" charset="0"/>
              </a:rPr>
            </a:br>
            <a:r>
              <a:rPr lang="fi-FI" sz="2800" dirty="0">
                <a:latin typeface="Impact" pitchFamily="34" charset="0"/>
              </a:rPr>
              <a:t>- valmistautuminen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r>
              <a:rPr lang="fi-FI" sz="2000" b="1" dirty="0">
                <a:latin typeface="Trebuchet MS" pitchFamily="34" charset="0"/>
              </a:rPr>
              <a:t>Suunnittelu on kaiken A ja O</a:t>
            </a:r>
          </a:p>
          <a:p>
            <a:endParaRPr lang="fi-FI" sz="2000" b="1" dirty="0">
              <a:latin typeface="Trebuchet MS" pitchFamily="34" charset="0"/>
            </a:endParaRPr>
          </a:p>
          <a:p>
            <a:r>
              <a:rPr lang="fi-FI" sz="2000" dirty="0">
                <a:latin typeface="Trebuchet MS" pitchFamily="34" charset="0"/>
                <a:ea typeface="+mn-ea"/>
              </a:rPr>
              <a:t>Mietitään tapahtuman juoni: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>
                <a:latin typeface="Trebuchet MS" pitchFamily="34" charset="0"/>
              </a:rPr>
              <a:t>Mitä, kenelle, miksi, koska?</a:t>
            </a:r>
          </a:p>
          <a:p>
            <a:pPr lvl="1">
              <a:buFont typeface="Wingdings" pitchFamily="2" charset="2"/>
              <a:buChar char="Ø"/>
            </a:pPr>
            <a:endParaRPr lang="fi-FI" sz="2000" dirty="0">
              <a:latin typeface="Trebuchet MS" pitchFamily="34" charset="0"/>
            </a:endParaRPr>
          </a:p>
          <a:p>
            <a:pPr marL="188913" lvl="1" indent="-188913">
              <a:buSzPct val="85000"/>
              <a:buChar char="•"/>
            </a:pPr>
            <a:r>
              <a:rPr lang="fi-FI" sz="2000" dirty="0">
                <a:latin typeface="Trebuchet MS" pitchFamily="34" charset="0"/>
                <a:ea typeface="+mn-ea"/>
              </a:rPr>
              <a:t>Mietitään missä tilassa ollaan: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>
                <a:latin typeface="Trebuchet MS" pitchFamily="34" charset="0"/>
              </a:rPr>
              <a:t>Sisällä, ulkona, oppilaitoksessa, tilan muuta käyttäjät…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i-FI" sz="2000" dirty="0">
              <a:latin typeface="Trebuchet MS" pitchFamily="34" charset="0"/>
            </a:endParaRPr>
          </a:p>
          <a:p>
            <a:pPr marL="342900" lvl="1" indent="-342900">
              <a:buSzPct val="85000"/>
              <a:buFont typeface="Arial" panose="020B0604020202020204" pitchFamily="34" charset="0"/>
              <a:buChar char="•"/>
            </a:pPr>
            <a:r>
              <a:rPr lang="fi-FI" sz="2000" dirty="0">
                <a:latin typeface="Trebuchet MS" pitchFamily="34" charset="0"/>
                <a:ea typeface="+mn-ea"/>
              </a:rPr>
              <a:t>Mietitään ajankäyttöä: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>
                <a:latin typeface="Trebuchet MS" pitchFamily="34" charset="0"/>
              </a:rPr>
              <a:t>Mikä aika on varattu ohjaustehtävään. Pidetään kiinni aikatauluista.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>
                <a:latin typeface="Trebuchet MS" pitchFamily="34" charset="0"/>
              </a:rPr>
              <a:t>Jokaisella tapahtumalla tulee olla aloitus ja lopetus. </a:t>
            </a:r>
          </a:p>
          <a:p>
            <a:pPr lvl="1">
              <a:buFont typeface="Wingdings" pitchFamily="2" charset="2"/>
              <a:buChar char="Ø"/>
            </a:pPr>
            <a:endParaRPr lang="fi-FI" sz="2000" dirty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</p:txBody>
      </p:sp>
      <p:pic>
        <p:nvPicPr>
          <p:cNvPr id="7" name="Sisällön paikkamerkki 5" descr="Saku_sahly_A8_RGB20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4005064"/>
            <a:ext cx="2012950" cy="241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Kuva 6" descr="oranssipall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2214563"/>
            <a:ext cx="385763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pPr algn="l"/>
            <a:r>
              <a:rPr lang="fi-FI" sz="2800" dirty="0">
                <a:latin typeface="Impact" pitchFamily="34" charset="0"/>
              </a:rPr>
              <a:t>Ryhmän ohjaaminen</a:t>
            </a:r>
            <a:br>
              <a:rPr lang="fi-FI" sz="2800" dirty="0">
                <a:latin typeface="Impact" pitchFamily="34" charset="0"/>
              </a:rPr>
            </a:br>
            <a:r>
              <a:rPr lang="fi-FI" sz="2800" dirty="0">
                <a:latin typeface="Impact" pitchFamily="34" charset="0"/>
              </a:rPr>
              <a:t>-valmistautuminen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endParaRPr lang="fi-FI" sz="2000" dirty="0">
              <a:latin typeface="Trebuchet MS" pitchFamily="34" charset="0"/>
            </a:endParaRPr>
          </a:p>
          <a:p>
            <a:r>
              <a:rPr lang="fi-FI" sz="2000" dirty="0">
                <a:latin typeface="Trebuchet MS" pitchFamily="34" charset="0"/>
              </a:rPr>
              <a:t>Välineet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>
                <a:latin typeface="Trebuchet MS" pitchFamily="34" charset="0"/>
              </a:rPr>
              <a:t>Onko tarvittavat välineet valmiina, mistä huolehditaan itse</a:t>
            </a:r>
          </a:p>
          <a:p>
            <a:endParaRPr lang="fi-FI" sz="2000" dirty="0">
              <a:latin typeface="Trebuchet MS" pitchFamily="34" charset="0"/>
            </a:endParaRPr>
          </a:p>
          <a:p>
            <a:r>
              <a:rPr lang="fi-FI" sz="2000" dirty="0">
                <a:latin typeface="Trebuchet MS" pitchFamily="34" charset="0"/>
              </a:rPr>
              <a:t>Muut tilan käyttäjät</a:t>
            </a:r>
          </a:p>
          <a:p>
            <a:pPr marL="0" indent="0">
              <a:buNone/>
            </a:pPr>
            <a:endParaRPr lang="fi-FI" sz="2000" dirty="0">
              <a:latin typeface="Trebuchet MS" pitchFamily="34" charset="0"/>
            </a:endParaRPr>
          </a:p>
          <a:p>
            <a:r>
              <a:rPr lang="fi-FI" sz="2000" dirty="0">
                <a:latin typeface="Trebuchet MS" pitchFamily="34" charset="0"/>
              </a:rPr>
              <a:t>Osallistujat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>
                <a:latin typeface="Trebuchet MS" pitchFamily="34" charset="0"/>
              </a:rPr>
              <a:t>Ryhmän koko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>
                <a:latin typeface="Trebuchet MS" pitchFamily="34" charset="0"/>
              </a:rPr>
              <a:t>Ikäjakauma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>
                <a:latin typeface="Trebuchet MS" pitchFamily="34" charset="0"/>
              </a:rPr>
              <a:t>Sukupuolijakauma</a:t>
            </a:r>
          </a:p>
          <a:p>
            <a:pPr marL="188913" lvl="1" indent="-188913">
              <a:buSzPct val="85000"/>
              <a:buFont typeface="Wingdings" pitchFamily="2" charset="2"/>
              <a:buChar char="•"/>
            </a:pPr>
            <a:endParaRPr lang="fi-FI" sz="2000" dirty="0">
              <a:latin typeface="Trebuchet MS" pitchFamily="34" charset="0"/>
              <a:ea typeface="+mn-ea"/>
            </a:endParaRPr>
          </a:p>
          <a:p>
            <a:pPr marL="188913" lvl="1" indent="-188913">
              <a:buSzPct val="85000"/>
              <a:buChar char="•"/>
            </a:pPr>
            <a:r>
              <a:rPr lang="fi-FI" sz="2000" dirty="0">
                <a:latin typeface="Trebuchet MS" pitchFamily="34" charset="0"/>
                <a:ea typeface="+mn-ea"/>
              </a:rPr>
              <a:t>Mieti ryhmän lähtökohdat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>
                <a:latin typeface="Trebuchet MS" pitchFamily="34" charset="0"/>
              </a:rPr>
              <a:t>Tuttu opiskelijaporukka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>
                <a:latin typeface="Trebuchet MS" pitchFamily="34" charset="0"/>
              </a:rPr>
              <a:t>Ryhmä joka ei tunne toisiaan</a:t>
            </a:r>
          </a:p>
          <a:p>
            <a:pPr lvl="2">
              <a:buFont typeface="Wingdings" pitchFamily="2" charset="2"/>
              <a:buChar char="Ø"/>
            </a:pPr>
            <a:endParaRPr lang="fi-FI" sz="2000" dirty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>
              <a:latin typeface="Trebuchet MS" pitchFamily="34" charset="0"/>
            </a:endParaRPr>
          </a:p>
        </p:txBody>
      </p:sp>
      <p:pic>
        <p:nvPicPr>
          <p:cNvPr id="8" name="Sisällön paikkamerkki 5" descr="Saku_lentopallo_A4_CMYK30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4005064"/>
            <a:ext cx="1230312" cy="26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Sisällön paikkamerkki 5" descr="Saku_tuuletus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4354513"/>
            <a:ext cx="2286000" cy="237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Kuva 7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9113" y="2428875"/>
            <a:ext cx="3857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r>
              <a:rPr lang="fi-FI" sz="2800" dirty="0" smtClean="0">
                <a:latin typeface="Impact" pitchFamily="34" charset="0"/>
              </a:rPr>
              <a:t>Tutortoiminnan vuosikello</a:t>
            </a:r>
            <a:endParaRPr lang="fi-FI" sz="2800" dirty="0">
              <a:latin typeface="Impact" pitchFamily="34" charset="0"/>
            </a:endParaRPr>
          </a:p>
        </p:txBody>
      </p:sp>
      <p:sp>
        <p:nvSpPr>
          <p:cNvPr id="9221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r>
              <a:rPr lang="fi-FI" sz="2000" dirty="0" smtClean="0">
                <a:latin typeface="Trebuchet MS" pitchFamily="34" charset="0"/>
              </a:rPr>
              <a:t>Miten tutortoiminta voisi olla näkyvää koko opiskeluvuoden ajan? </a:t>
            </a:r>
          </a:p>
          <a:p>
            <a:r>
              <a:rPr lang="fi-FI" sz="2000" dirty="0" smtClean="0">
                <a:latin typeface="Trebuchet MS" pitchFamily="34" charset="0"/>
              </a:rPr>
              <a:t>Mitkä olisi hyviä tavoitteita tutortoiminnalle?</a:t>
            </a:r>
          </a:p>
          <a:p>
            <a:r>
              <a:rPr lang="fi-FI" sz="2000" dirty="0" smtClean="0">
                <a:latin typeface="Trebuchet MS" pitchFamily="34" charset="0"/>
              </a:rPr>
              <a:t>Mihin asioihin haluaisitte tutoreina vaikuttaa?</a:t>
            </a:r>
          </a:p>
          <a:p>
            <a:r>
              <a:rPr lang="fi-FI" sz="2000" dirty="0" smtClean="0">
                <a:latin typeface="Trebuchet MS" pitchFamily="34" charset="0"/>
              </a:rPr>
              <a:t>Minkälaisia tapahtumia haluaisitte järjestää? </a:t>
            </a:r>
          </a:p>
          <a:p>
            <a:r>
              <a:rPr lang="fi-FI" sz="2000" dirty="0" smtClean="0">
                <a:latin typeface="Trebuchet MS" pitchFamily="34" charset="0"/>
              </a:rPr>
              <a:t>Mitä tukea haluaisitte tutortoimintaan? </a:t>
            </a:r>
            <a:endParaRPr lang="fi-FI" sz="2000" dirty="0">
              <a:latin typeface="Trebuchet MS" pitchFamily="34" charset="0"/>
            </a:endParaRPr>
          </a:p>
          <a:p>
            <a:r>
              <a:rPr lang="fi-FI" sz="2000" dirty="0" smtClean="0">
                <a:latin typeface="Trebuchet MS" pitchFamily="34" charset="0"/>
              </a:rPr>
              <a:t>Kuinka usein olisi hyvä olla tutortapaamisia?</a:t>
            </a:r>
          </a:p>
          <a:p>
            <a:endParaRPr lang="fi-FI" sz="2000" dirty="0">
              <a:latin typeface="Trebuchet MS" pitchFamily="34" charset="0"/>
            </a:endParaRPr>
          </a:p>
          <a:p>
            <a:r>
              <a:rPr lang="fi-FI" sz="2000" dirty="0" smtClean="0">
                <a:latin typeface="Trebuchet MS" pitchFamily="34" charset="0"/>
              </a:rPr>
              <a:t>Minkälainen on hyvä tutor?</a:t>
            </a:r>
            <a:endParaRPr lang="fi-FI" sz="2000" dirty="0"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Sisällön paikkamerkki 5" descr="Saku_sahly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88175" y="4329113"/>
            <a:ext cx="2012950" cy="241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Kuva 7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4425" y="2916238"/>
            <a:ext cx="385763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endParaRPr lang="fi-FI" sz="2800" dirty="0">
              <a:latin typeface="Impact" pitchFamily="34" charset="0"/>
            </a:endParaRPr>
          </a:p>
        </p:txBody>
      </p:sp>
      <p:sp>
        <p:nvSpPr>
          <p:cNvPr id="10245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Sisällön paikkamerkki 5" descr="Saku_kirjuri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75" y="4332288"/>
            <a:ext cx="2227263" cy="2389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Kuva 6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550" y="3138488"/>
            <a:ext cx="385763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endParaRPr lang="fi-FI" sz="2800">
              <a:latin typeface="Impact" pitchFamily="34" charset="0"/>
            </a:endParaRPr>
          </a:p>
        </p:txBody>
      </p:sp>
      <p:sp>
        <p:nvSpPr>
          <p:cNvPr id="11269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>
              <a:latin typeface="Trebuchet MS" pitchFamily="34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SAKUpohja_pallot_maskotit_v2012">
  <a:themeElements>
    <a:clrScheme name="Oletusrakenn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letusrakenne">
      <a:majorFont>
        <a:latin typeface="Gill Sans MT Ext Condensed Bold"/>
        <a:ea typeface=""/>
        <a:cs typeface="Times New Roman"/>
      </a:majorFont>
      <a:minorFont>
        <a:latin typeface="Gill Sans MT Condensed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8EAC44"/>
          </a:buClr>
          <a:buSzPct val="100000"/>
          <a:buFontTx/>
          <a:buChar char="•"/>
          <a:tabLst/>
          <a:defRPr kumimoji="0" lang="fi-FI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 MT Condensed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8EAC44"/>
          </a:buClr>
          <a:buSzPct val="100000"/>
          <a:buFontTx/>
          <a:buChar char="•"/>
          <a:tabLst/>
          <a:defRPr kumimoji="0" lang="fi-FI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 MT Condensed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Oletusrakenn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SAKUpohja_pallot_maskotit_v2012</Template>
  <TotalTime>755</TotalTime>
  <Words>191</Words>
  <Application>Microsoft Office PowerPoint</Application>
  <PresentationFormat>Näytössä katseltava diaesitys (4:3)</PresentationFormat>
  <Paragraphs>113</Paragraphs>
  <Slides>15</Slides>
  <Notes>0</Notes>
  <HiddenSlides>9</HiddenSlides>
  <MMClips>0</MMClips>
  <ScaleCrop>false</ScaleCrop>
  <HeadingPairs>
    <vt:vector size="6" baseType="variant">
      <vt:variant>
        <vt:lpstr>Käytetyt fontit</vt:lpstr>
      </vt:variant>
      <vt:variant>
        <vt:i4>9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25" baseType="lpstr">
      <vt:lpstr>Arial Unicode MS</vt:lpstr>
      <vt:lpstr>Arial</vt:lpstr>
      <vt:lpstr>Bauhaus 93</vt:lpstr>
      <vt:lpstr>Gill Sans MT Condensed</vt:lpstr>
      <vt:lpstr>Gill Sans MT Ext Condensed Bold</vt:lpstr>
      <vt:lpstr>Impact</vt:lpstr>
      <vt:lpstr>Times New Roman</vt:lpstr>
      <vt:lpstr>Trebuchet MS</vt:lpstr>
      <vt:lpstr>Wingdings</vt:lpstr>
      <vt:lpstr>SAKUpohja_pallot_maskotit_v2012</vt:lpstr>
      <vt:lpstr>PowerPoint-esitys</vt:lpstr>
      <vt:lpstr>Millainen on hyvä ohjaaja?</vt:lpstr>
      <vt:lpstr>Ryhmän ohjaaminen</vt:lpstr>
      <vt:lpstr>Ryhmän ohjaaminen</vt:lpstr>
      <vt:lpstr>Ryhmän ohjaaminen - valmistautuminen</vt:lpstr>
      <vt:lpstr>Ryhmän ohjaaminen -valmistautuminen</vt:lpstr>
      <vt:lpstr>Tutortoiminnan vuosikello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Tiina</dc:creator>
  <cp:lastModifiedBy>Auditorio</cp:lastModifiedBy>
  <cp:revision>73</cp:revision>
  <dcterms:created xsi:type="dcterms:W3CDTF">2013-01-08T08:50:22Z</dcterms:created>
  <dcterms:modified xsi:type="dcterms:W3CDTF">2017-04-19T09:26:14Z</dcterms:modified>
</cp:coreProperties>
</file>