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8EA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60" autoAdjust="0"/>
    <p:restoredTop sz="90973" autoAdjust="0"/>
  </p:normalViewPr>
  <p:slideViewPr>
    <p:cSldViewPr>
      <p:cViewPr varScale="1">
        <p:scale>
          <a:sx n="67" d="100"/>
          <a:sy n="67" d="100"/>
        </p:scale>
        <p:origin x="-19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666E-9B85-4ABA-9A27-A09FB9C66B6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17B7B-9A15-4377-BA10-75FFC5CBE48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353050" y="0"/>
            <a:ext cx="1352550" cy="6248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3905250" cy="6248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1EDE4-C06E-49F6-92F1-693623D3AE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9C5CB-02DD-4C7C-B637-53A86C8C81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1313-C451-4C6B-9472-2FC371E8DB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286000" y="1371600"/>
            <a:ext cx="2133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2133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55EC2-7F64-44B1-82BE-1B776BAB43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BCCD9-B52D-448F-AA48-4B7F979B848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C759-22FD-4B8A-A5FB-0ADD5B0EDF9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143750" y="0"/>
            <a:ext cx="2000250" cy="6858000"/>
          </a:xfrm>
          <a:prstGeom prst="rect">
            <a:avLst/>
          </a:prstGeom>
          <a:gradFill rotWithShape="0">
            <a:gsLst>
              <a:gs pos="0">
                <a:srgbClr val="E6FFA1"/>
              </a:gs>
              <a:gs pos="100000">
                <a:srgbClr val="8EAC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D051-251B-488B-8310-F7D3A321F6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85617-93AC-4425-BCE4-011DBEEEFE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874B-392E-4F6F-A2FF-5536512474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5A45ABF-91CA-48B1-B690-1618F2CBA0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Otsikko Gil Sans Ext Cond Bold 42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7160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endParaRPr lang="fi-FI" smtClean="0"/>
          </a:p>
        </p:txBody>
      </p:sp>
      <p:pic>
        <p:nvPicPr>
          <p:cNvPr id="1031" name="Picture 11" descr="C:\Documents and Settings\Acer\Omat tiedostot\Viestintätoimisto\SAKU\Logot\PPT kirjaimet\U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1550109">
            <a:off x="128588" y="4725988"/>
            <a:ext cx="15827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C:\Documents and Settings\Acer\Omat tiedostot\Viestintätoimisto\SAKU\Logot\PPT kirjaimet\K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273042">
            <a:off x="206375" y="2765425"/>
            <a:ext cx="12700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Acer\Omat tiedostot\Viestintätoimisto\SAKU\Logot\PPT kirjaimet\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2492459">
            <a:off x="534988" y="1668463"/>
            <a:ext cx="12588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8" descr="C:\Documents and Settings\Acer\Omat tiedostot\Viestintätoimisto\SAKU\Logot\PPT kirjaimet\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71500"/>
            <a:ext cx="11430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7143750" y="0"/>
            <a:ext cx="2000250" cy="6858000"/>
          </a:xfrm>
          <a:prstGeom prst="rect">
            <a:avLst/>
          </a:prstGeom>
          <a:gradFill rotWithShape="0">
            <a:gsLst>
              <a:gs pos="0">
                <a:srgbClr val="E6FFA1"/>
              </a:gs>
              <a:gs pos="100000">
                <a:srgbClr val="8EAC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7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9pPr>
    </p:titleStyle>
    <p:bodyStyle>
      <a:lvl1pPr marL="188913" indent="-188913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8EAC44"/>
        </a:buClr>
        <a:buSzPct val="85000"/>
        <a:buChar char="•"/>
        <a:defRPr sz="2200">
          <a:solidFill>
            <a:srgbClr val="292929"/>
          </a:solidFill>
          <a:latin typeface="+mn-lt"/>
          <a:ea typeface="+mn-ea"/>
          <a:cs typeface="+mn-cs"/>
        </a:defRPr>
      </a:lvl1pPr>
      <a:lvl2pPr marL="5762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8EAC44"/>
        </a:buClr>
        <a:buSzPct val="80000"/>
        <a:buFont typeface="Arial Unicode MS" pitchFamily="34" charset="-128"/>
        <a:buChar char="‣"/>
        <a:defRPr sz="2200">
          <a:solidFill>
            <a:srgbClr val="292929"/>
          </a:solidFill>
          <a:latin typeface="+mn-lt"/>
          <a:cs typeface="+mn-cs"/>
        </a:defRPr>
      </a:lvl2pPr>
      <a:lvl3pPr marL="1046163" indent="-18732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lpo.fi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7" descr="Saku_kyltinpitaj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143375"/>
            <a:ext cx="187007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 rot="-660000">
            <a:off x="7313613" y="5638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i-FI" sz="2800" dirty="0" smtClean="0">
                <a:solidFill>
                  <a:srgbClr val="8EAC44"/>
                </a:solidFill>
                <a:latin typeface="Bauhaus 93" pitchFamily="82" charset="0"/>
              </a:rPr>
              <a:t>TUTOR!</a:t>
            </a:r>
            <a:endParaRPr lang="fi-FI" sz="2800" dirty="0">
              <a:solidFill>
                <a:srgbClr val="8EAC44"/>
              </a:solidFill>
              <a:latin typeface="Bauhaus 93" pitchFamily="82" charset="0"/>
            </a:endParaRPr>
          </a:p>
        </p:txBody>
      </p:sp>
      <p:pic>
        <p:nvPicPr>
          <p:cNvPr id="3076" name="Kuva 5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1331913"/>
            <a:ext cx="3889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268538" y="788988"/>
            <a:ext cx="473398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4000" dirty="0" smtClean="0">
                <a:solidFill>
                  <a:srgbClr val="8EAC44"/>
                </a:solidFill>
                <a:latin typeface="Impact" pitchFamily="34" charset="0"/>
              </a:rPr>
              <a:t>TUTORINA TOIMIMINEN</a:t>
            </a:r>
            <a:endParaRPr lang="fi-FI" sz="4000" dirty="0">
              <a:solidFill>
                <a:srgbClr val="8EAC44"/>
              </a:solidFill>
              <a:latin typeface="Impact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319338" y="3436938"/>
            <a:ext cx="44958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000" dirty="0" smtClean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000" dirty="0" smtClean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000" dirty="0" smtClean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sz="2000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Suomen ammatillisen koulutuksen</a:t>
            </a:r>
            <a:br>
              <a:rPr lang="fi-FI" sz="2000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</a:br>
            <a:r>
              <a:rPr lang="fi-FI" sz="2000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kulttuuri- ja urheiluliitto, SAKU ry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sz="2000" dirty="0" err="1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www.sakury.net</a:t>
            </a:r>
            <a:r>
              <a:rPr lang="fi-FI" sz="2000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	    </a:t>
            </a:r>
            <a:r>
              <a:rPr lang="fi-FI" sz="2000" dirty="0" err="1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  <a:hlinkClick r:id="rId4"/>
              </a:rPr>
              <a:t>www.alpo.fi</a:t>
            </a:r>
            <a:endParaRPr lang="fi-FI" sz="2000" dirty="0" smtClean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sz="2000" dirty="0" err="1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www.sakustars.fi</a:t>
            </a:r>
            <a:endParaRPr lang="fi-FI" sz="2000" dirty="0" smtClean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isällön paikkamerkki 5" descr="Saku_kirjuri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332288"/>
            <a:ext cx="222726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138488"/>
            <a:ext cx="3857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endParaRPr lang="fi-FI" sz="2800" smtClean="0">
              <a:latin typeface="Impact" pitchFamily="34" charset="0"/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endParaRPr lang="fi-FI" sz="2000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isällön paikkamerkki 5" descr="Saku_osoittaja_vasen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4214813"/>
            <a:ext cx="18700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38" y="3384550"/>
            <a:ext cx="3857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endParaRPr lang="fi-FI" sz="2800" smtClean="0">
              <a:latin typeface="Impact" pitchFamily="34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endParaRPr lang="fi-FI" sz="2000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isällön paikkamerkki 5" descr="Saku_golf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714750"/>
            <a:ext cx="20716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" y="3600450"/>
            <a:ext cx="3857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endParaRPr lang="fi-FI" sz="2800" smtClean="0">
              <a:latin typeface="Impact" pitchFamily="34" charset="0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endParaRPr lang="fi-FI" sz="2000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isällön paikkamerkki 5" descr="Saku_perussaku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000500"/>
            <a:ext cx="129381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429125"/>
            <a:ext cx="3857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endParaRPr lang="fi-FI" sz="2800" smtClean="0">
              <a:latin typeface="Impact" pitchFamily="34" charset="0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endParaRPr lang="fi-FI" sz="2000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isällön paikkamerkki 5" descr="Saku_tanssij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192588"/>
            <a:ext cx="183356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Kuva 7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560888"/>
            <a:ext cx="3857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endParaRPr lang="fi-FI" sz="2800" smtClean="0">
              <a:latin typeface="Impact" pitchFamily="34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endParaRPr lang="fi-FI" sz="2000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isällön paikkamerkki 5" descr="Saku_lentopallo_A4_CMYK3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4071938"/>
            <a:ext cx="12303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Kuva 7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5429250"/>
            <a:ext cx="3857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endParaRPr lang="fi-FI" sz="2800" smtClean="0">
              <a:latin typeface="Impact" pitchFamily="34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endParaRPr lang="fi-FI" sz="2000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uva 7" descr="Saku_kyltinpitaj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143375"/>
            <a:ext cx="187007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 rot="-660000">
            <a:off x="7281863" y="5668963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i-FI" sz="2800">
                <a:solidFill>
                  <a:srgbClr val="8EAC44"/>
                </a:solidFill>
                <a:latin typeface="Bauhaus 93" pitchFamily="82" charset="0"/>
              </a:rPr>
              <a:t>MORJES!</a:t>
            </a:r>
          </a:p>
        </p:txBody>
      </p:sp>
      <p:pic>
        <p:nvPicPr>
          <p:cNvPr id="6" name="Kuva 5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5429250"/>
            <a:ext cx="3857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593975" y="2528888"/>
            <a:ext cx="18224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4400">
                <a:solidFill>
                  <a:srgbClr val="8EAC44"/>
                </a:solidFill>
                <a:latin typeface="Impact" pitchFamily="34" charset="0"/>
              </a:rPr>
              <a:t>KIITOS!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97150" y="5540375"/>
            <a:ext cx="4495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sz="2000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Suomen ammatillisen koulutuksen</a:t>
            </a:r>
            <a:br>
              <a:rPr lang="fi-FI" sz="2000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</a:br>
            <a:r>
              <a:rPr lang="fi-FI" sz="2000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kulttuuri- ja urheiluliitto, SAKU ry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sz="2000" dirty="0" err="1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www.sakury.net</a:t>
            </a:r>
            <a:r>
              <a:rPr lang="fi-FI" sz="2000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	    </a:t>
            </a:r>
            <a:r>
              <a:rPr lang="fi-FI" sz="2000" dirty="0" err="1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www.alpo.fi</a:t>
            </a:r>
            <a:endParaRPr lang="fi-FI" sz="2000" dirty="0" smtClean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35 -0.00139 C 0.00573 -0.00764 -0.00313 0.16111 0.01632 0.16111 C 0.03576 0.16111 0.0651 0.1132 0.07101 0.11945 C 0.07865 0.1132 0.09184 0.15718 0.11354 0.15718 C 0.13246 0.15718 0.15069 0.11459 0.1559 0.12084 C 0.16337 0.11459 0.17639 0.15602 0.19705 0.15602 C 0.21615 0.15602 0.23767 0.11829 0.24236 0.12454 C 0.26076 0.09653 0.27344 0.15834 0.28802 0.15857 C 0.3026 0.1588 0.31719 0.1257 0.33056 0.1257 C 0.34705 0.1257 0.36233 0.15232 0.36823 0.15857 C 0.37326 0.15232 0.3901 0.12824 0.40955 0.12824 C 0.4283 0.12824 0.44479 0.15347 0.45104 0.15972 C 0.45903 0.15347 0.48056 0.13588 0.50069 0.13588 C 0.51944 0.13588 0.53663 0.15232 0.54427 0.15857 C 0.54965 0.15232 0.57569 0.13704 0.59514 0.13704 C 0.61597 0.13704 0.62743 0.15486 0.63212 0.16111 C 0.63924 0.15486 0.64479 0.14584 0.66823 0.14584 C 0.68767 0.14584 0.69705 0.15232 0.70312 0.15857 " pathEditMode="relative" rAng="0" ptsTypes="fffffffaffffffffff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Kuva 8" descr="oranssipall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533400"/>
            <a:ext cx="3857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pPr algn="l"/>
            <a:r>
              <a:rPr lang="fi-FI" sz="2800" dirty="0" smtClean="0">
                <a:latin typeface="Impact" pitchFamily="34" charset="0"/>
              </a:rPr>
              <a:t>Mitä tutori tekee oppilaitoksessa?</a:t>
            </a:r>
            <a:endParaRPr lang="fi-FI" sz="2800" dirty="0" smtClean="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r>
              <a:rPr lang="fi-FI" sz="2400" dirty="0">
                <a:latin typeface="Trebuchet MS" pitchFamily="34" charset="0"/>
              </a:rPr>
              <a:t>Ohjaajan / koordinaattorin apulainen</a:t>
            </a:r>
          </a:p>
          <a:p>
            <a:endParaRPr lang="fi-FI" sz="2400" dirty="0">
              <a:latin typeface="Trebuchet MS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i-FI" sz="2400" dirty="0">
                <a:latin typeface="Trebuchet MS" pitchFamily="34" charset="0"/>
              </a:rPr>
              <a:t>Ideoi, suunnittelee, toteuttaa, tiedottaa ja markkinoi, motivoi, ohjaa…</a:t>
            </a:r>
          </a:p>
          <a:p>
            <a:pPr marL="457200" indent="-457200">
              <a:buNone/>
            </a:pPr>
            <a:endParaRPr lang="fi-FI" sz="2400" dirty="0">
              <a:latin typeface="Trebuchet MS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i-FI" sz="2400" dirty="0">
                <a:latin typeface="Trebuchet MS" pitchFamily="34" charset="0"/>
              </a:rPr>
              <a:t>Vaikuttaa oppilaitoksessa – </a:t>
            </a:r>
          </a:p>
          <a:p>
            <a:pPr marL="457200" indent="-457200">
              <a:buNone/>
            </a:pPr>
            <a:r>
              <a:rPr lang="fi-FI" sz="2400" dirty="0">
                <a:latin typeface="Trebuchet MS" pitchFamily="34" charset="0"/>
              </a:rPr>
              <a:t>	</a:t>
            </a:r>
          </a:p>
          <a:p>
            <a:pPr marL="457200" indent="-457200">
              <a:buNone/>
            </a:pPr>
            <a:r>
              <a:rPr lang="fi-FI" sz="2000" dirty="0">
                <a:latin typeface="Trebuchet MS" pitchFamily="34" charset="0"/>
              </a:rPr>
              <a:t>	harrastustoiminta</a:t>
            </a:r>
          </a:p>
          <a:p>
            <a:pPr marL="457200" indent="-457200">
              <a:buNone/>
            </a:pPr>
            <a:r>
              <a:rPr lang="fi-FI" sz="2000" dirty="0">
                <a:latin typeface="Trebuchet MS" pitchFamily="34" charset="0"/>
              </a:rPr>
              <a:t>	asuntolatoiminta</a:t>
            </a:r>
          </a:p>
          <a:p>
            <a:pPr marL="457200" indent="-457200">
              <a:buNone/>
            </a:pPr>
            <a:r>
              <a:rPr lang="fi-FI" sz="2000" dirty="0">
                <a:latin typeface="Trebuchet MS" pitchFamily="34" charset="0"/>
              </a:rPr>
              <a:t>	oppilaitoksen tapahtumat tutortoiminnan jatkuvuus oppilaskunta</a:t>
            </a:r>
          </a:p>
          <a:p>
            <a:pPr marL="457200" indent="-457200">
              <a:buNone/>
            </a:pPr>
            <a:r>
              <a:rPr lang="fi-FI" sz="2000" dirty="0">
                <a:latin typeface="Trebuchet MS" pitchFamily="34" charset="0"/>
              </a:rPr>
              <a:t>	oppilaitoksen arki</a:t>
            </a:r>
          </a:p>
          <a:p>
            <a:endParaRPr lang="fi-FI" sz="100" dirty="0" smtClean="0">
              <a:latin typeface="Trebuchet MS" pitchFamily="34" charset="0"/>
            </a:endParaRPr>
          </a:p>
        </p:txBody>
      </p:sp>
      <p:pic>
        <p:nvPicPr>
          <p:cNvPr id="6" name="Sisällön paikkamerkki 5" descr="Saku_kirjuri_A8_RGB2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01008"/>
            <a:ext cx="2699792" cy="289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Kuva 7" descr="oranssipall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287338"/>
            <a:ext cx="3857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pPr algn="l"/>
            <a:r>
              <a:rPr lang="fi-FI" sz="3200" dirty="0" smtClean="0">
                <a:latin typeface="Impact" pitchFamily="34" charset="0"/>
              </a:rPr>
              <a:t>Tutorina toimiminen</a:t>
            </a:r>
            <a:endParaRPr lang="fi-FI" sz="3200" dirty="0" smtClean="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fi-FI" sz="2000" dirty="0" smtClean="0">
                <a:latin typeface="Trebuchet MS" pitchFamily="34" charset="0"/>
              </a:rPr>
              <a:t>Tutoreiden oma esimerkki, asenne ja sanomiset ja arjen pienet teot vaikuttavat normien muodostamiseen. Tutoreiden oma asenne näkyy ulospäin ja toimii esimerkkinä muille</a:t>
            </a:r>
          </a:p>
          <a:p>
            <a:pPr marL="457200" indent="-457200">
              <a:buFont typeface="Arial" pitchFamily="34" charset="0"/>
              <a:buChar char="•"/>
            </a:pPr>
            <a:endParaRPr lang="fi-FI" sz="2000" dirty="0" smtClean="0">
              <a:latin typeface="Trebuchet M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i-FI" sz="2000" dirty="0" smtClean="0">
                <a:latin typeface="Trebuchet MS" pitchFamily="34" charset="0"/>
              </a:rPr>
              <a:t>Kun tutorit aloittavat jonkun asian tekemisen tänä vuonna, ensi vuonna se onkin jo perinne ja kolmantena vuonna niin on jo aina tehty</a:t>
            </a:r>
            <a:endParaRPr lang="fi-FI" sz="1800" dirty="0" smtClean="0">
              <a:latin typeface="Trebuchet MS" pitchFamily="34" charset="0"/>
            </a:endParaRPr>
          </a:p>
        </p:txBody>
      </p:sp>
      <p:pic>
        <p:nvPicPr>
          <p:cNvPr id="9" name="Sisällön paikkamerkki 5" descr="Saku_perussaku_A8_RGB2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4000500"/>
            <a:ext cx="129381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>
                <a:latin typeface="Impact" panose="020B0806030902050204" pitchFamily="34" charset="0"/>
              </a:rPr>
              <a:t>Vertaistuki</a:t>
            </a:r>
            <a:endParaRPr lang="fi-FI" sz="3200" dirty="0">
              <a:latin typeface="Impact" panose="020B080603090205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>
                <a:latin typeface="Trebuchet MS" pitchFamily="34" charset="0"/>
              </a:rPr>
              <a:t>Vertaistukena </a:t>
            </a:r>
            <a:r>
              <a:rPr lang="fi-FI" sz="2000" dirty="0" smtClean="0">
                <a:latin typeface="Trebuchet MS" pitchFamily="34" charset="0"/>
              </a:rPr>
              <a:t>toimiminen</a:t>
            </a:r>
          </a:p>
          <a:p>
            <a:endParaRPr lang="fi-FI" sz="2000" dirty="0">
              <a:latin typeface="Trebuchet MS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Opiskelijoiden aloittaminen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Uudella paikkakunnalla asuminen ja asioiden hoito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Yksin asuminen ensimmäistä kertaa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Harrastusten aloittaminen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Uusiin ihmisiin tutustuminen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221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Kuva 6" descr="oranssipall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785813"/>
            <a:ext cx="3857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pPr algn="l"/>
            <a:r>
              <a:rPr lang="fi-FI" sz="2800" dirty="0">
                <a:latin typeface="Impact" pitchFamily="34" charset="0"/>
              </a:rPr>
              <a:t>Miksi  olla tutorina?</a:t>
            </a:r>
            <a:endParaRPr lang="fi-FI" sz="2800" dirty="0" smtClean="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r>
              <a:rPr lang="fi-FI" sz="2000" dirty="0" smtClean="0">
                <a:latin typeface="Trebuchet MS" pitchFamily="34" charset="0"/>
              </a:rPr>
              <a:t>Kokemusta, tietoa ja taitoa, kanssakäymistä ja yhteistyötaitoja </a:t>
            </a:r>
          </a:p>
          <a:p>
            <a:endParaRPr lang="fi-FI" sz="2000" dirty="0" smtClean="0">
              <a:latin typeface="Trebuchet MS" pitchFamily="34" charset="0"/>
            </a:endParaRPr>
          </a:p>
          <a:p>
            <a:r>
              <a:rPr lang="fi-FI" sz="2000" dirty="0" smtClean="0">
                <a:latin typeface="Trebuchet MS" pitchFamily="34" charset="0"/>
              </a:rPr>
              <a:t>Uusia kavereita, mahtavia muistoja!!</a:t>
            </a:r>
          </a:p>
          <a:p>
            <a:endParaRPr lang="fi-FI" sz="2000" dirty="0" smtClean="0">
              <a:latin typeface="Trebuchet MS" pitchFamily="34" charset="0"/>
            </a:endParaRPr>
          </a:p>
          <a:p>
            <a:r>
              <a:rPr lang="fi-FI" sz="2000" dirty="0" smtClean="0">
                <a:latin typeface="Trebuchet MS" pitchFamily="34" charset="0"/>
              </a:rPr>
              <a:t>Haku töihin tai kouluun</a:t>
            </a:r>
          </a:p>
          <a:p>
            <a:pPr lvl="1">
              <a:buFont typeface="Wingdings" pitchFamily="2" charset="2"/>
              <a:buChar char="Ø"/>
            </a:pPr>
            <a:r>
              <a:rPr lang="fi-FI" sz="2000" dirty="0" smtClean="0">
                <a:latin typeface="Trebuchet MS" pitchFamily="34" charset="0"/>
              </a:rPr>
              <a:t>Aktiivisuus</a:t>
            </a:r>
          </a:p>
          <a:p>
            <a:pPr lvl="1">
              <a:buFont typeface="Wingdings" pitchFamily="2" charset="2"/>
              <a:buChar char="Ø"/>
            </a:pPr>
            <a:r>
              <a:rPr lang="fi-FI" sz="2000" dirty="0" smtClean="0">
                <a:latin typeface="Trebuchet MS" pitchFamily="34" charset="0"/>
              </a:rPr>
              <a:t>Tutorkoulutuksesta saa todistuksen, joka on hyvä liittää omaan </a:t>
            </a:r>
            <a:r>
              <a:rPr lang="fi-FI" sz="2000" dirty="0" err="1" smtClean="0">
                <a:latin typeface="Trebuchet MS" pitchFamily="34" charset="0"/>
              </a:rPr>
              <a:t>CV:hen</a:t>
            </a:r>
            <a:endParaRPr lang="fi-FI" sz="2000" dirty="0" smtClean="0">
              <a:latin typeface="Trebuchet MS" pitchFamily="34" charset="0"/>
            </a:endParaRPr>
          </a:p>
        </p:txBody>
      </p:sp>
      <p:pic>
        <p:nvPicPr>
          <p:cNvPr id="6" name="Sisällön paikkamerkki 5" descr="Saku_tuuletus_A8_RGB2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187" y="4005064"/>
            <a:ext cx="243081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isällön paikkamerkki 5" descr="Saku_laulaj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3987800"/>
            <a:ext cx="14287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403350"/>
            <a:ext cx="3857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pPr algn="l"/>
            <a:r>
              <a:rPr lang="fi-FI" sz="2800" dirty="0" smtClean="0">
                <a:latin typeface="Impact" pitchFamily="34" charset="0"/>
              </a:rPr>
              <a:t>Minä itse tutorina! 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r>
              <a:rPr lang="fi-FI" sz="2000" dirty="0" smtClean="0">
                <a:latin typeface="Trebuchet MS" pitchFamily="34" charset="0"/>
              </a:rPr>
              <a:t>Ajatuksia harrastetutorina toimimisesta?</a:t>
            </a:r>
          </a:p>
          <a:p>
            <a:pPr lvl="1"/>
            <a:r>
              <a:rPr lang="fi-FI" sz="2000" dirty="0" smtClean="0">
                <a:latin typeface="Trebuchet MS" pitchFamily="34" charset="0"/>
              </a:rPr>
              <a:t>Missä kaikessa tutortoiminnassa haluaisit olla mukana?</a:t>
            </a:r>
          </a:p>
          <a:p>
            <a:pPr lvl="1"/>
            <a:endParaRPr lang="fi-FI" sz="2000" dirty="0" smtClean="0">
              <a:latin typeface="Trebuchet MS" pitchFamily="34" charset="0"/>
            </a:endParaRPr>
          </a:p>
          <a:p>
            <a:pPr lvl="1"/>
            <a:endParaRPr lang="fi-FI" sz="2000" dirty="0" smtClean="0">
              <a:latin typeface="Trebuchet MS" pitchFamily="34" charset="0"/>
            </a:endParaRPr>
          </a:p>
          <a:p>
            <a:endParaRPr lang="fi-FI" sz="2000" dirty="0" smtClean="0">
              <a:latin typeface="Trebuchet MS" pitchFamily="34" charset="0"/>
            </a:endParaRPr>
          </a:p>
          <a:p>
            <a:endParaRPr lang="fi-FI" sz="2000" dirty="0" smtClean="0">
              <a:latin typeface="Trebuchet MS" pitchFamily="34" charset="0"/>
            </a:endParaRPr>
          </a:p>
          <a:p>
            <a:endParaRPr lang="fi-FI" sz="2000" dirty="0" smtClean="0">
              <a:latin typeface="Trebuchet MS" pitchFamily="34" charset="0"/>
            </a:endParaRPr>
          </a:p>
          <a:p>
            <a:endParaRPr lang="fi-FI" sz="2000" dirty="0" smtClean="0">
              <a:latin typeface="Trebuchet MS" pitchFamily="34" charset="0"/>
            </a:endParaRPr>
          </a:p>
          <a:p>
            <a:endParaRPr lang="fi-FI" sz="2000" dirty="0" smtClean="0">
              <a:latin typeface="Trebuchet MS" pitchFamily="34" charset="0"/>
            </a:endParaRPr>
          </a:p>
          <a:p>
            <a:endParaRPr lang="fi-FI" sz="2000" dirty="0" smtClean="0">
              <a:latin typeface="Trebuchet MS" pitchFamily="34" charset="0"/>
            </a:endParaRPr>
          </a:p>
          <a:p>
            <a:endParaRPr lang="fi-FI" sz="2000" dirty="0" smtClean="0">
              <a:latin typeface="Trebuchet MS" pitchFamily="34" charset="0"/>
            </a:endParaRPr>
          </a:p>
          <a:p>
            <a:endParaRPr lang="fi-FI" sz="2000" dirty="0" smtClean="0">
              <a:latin typeface="Trebuchet MS" pitchFamily="34" charset="0"/>
            </a:endParaRPr>
          </a:p>
          <a:p>
            <a:endParaRPr lang="fi-FI" sz="2000" dirty="0" smtClean="0">
              <a:latin typeface="Trebuchet MS" pitchFamily="34" charset="0"/>
            </a:endParaRPr>
          </a:p>
          <a:p>
            <a:endParaRPr lang="fi-FI" sz="2000" dirty="0" smtClean="0">
              <a:latin typeface="Trebuchet MS" pitchFamily="34" charset="0"/>
            </a:endParaRPr>
          </a:p>
        </p:txBody>
      </p:sp>
      <p:pic>
        <p:nvPicPr>
          <p:cNvPr id="9" name="Kuva 8" descr="2012-09-26-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852936"/>
            <a:ext cx="4860032" cy="273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isällön paikkamerkki 5" descr="Saku_kuvaaj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488" y="4214813"/>
            <a:ext cx="18700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14563"/>
            <a:ext cx="3857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endParaRPr lang="fi-FI" sz="2800" dirty="0" smtClean="0">
              <a:latin typeface="Impact" pitchFamily="34" charset="0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endParaRPr lang="fi-FI" sz="2000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isällön paikkamerkki 5" descr="Saku_tuuletus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354513"/>
            <a:ext cx="22860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Kuva 7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2428875"/>
            <a:ext cx="3857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endParaRPr lang="fi-FI" sz="2800" dirty="0" smtClean="0">
              <a:latin typeface="Impact" pitchFamily="34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endParaRPr lang="fi-FI" sz="2000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isällön paikkamerkki 5" descr="Saku_sahly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8175" y="4329113"/>
            <a:ext cx="201295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Kuva 7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2916238"/>
            <a:ext cx="3857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endParaRPr lang="fi-FI" sz="2800" dirty="0" smtClean="0">
              <a:latin typeface="Impact" pitchFamily="34" charset="0"/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endParaRPr lang="fi-FI" sz="2000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KUpohja_pallot_maskotit_v2012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Gill Sans MT Ext Condensed Bold"/>
        <a:ea typeface=""/>
        <a:cs typeface="Times New Roman"/>
      </a:majorFont>
      <a:minorFont>
        <a:latin typeface="Gill Sans MT Condensed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EAC44"/>
          </a:buClr>
          <a:buSzPct val="100000"/>
          <a:buFontTx/>
          <a:buChar char="•"/>
          <a:tabLst/>
          <a:defRPr kumimoji="0" lang="fi-FI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 Condensed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EAC44"/>
          </a:buClr>
          <a:buSzPct val="100000"/>
          <a:buFontTx/>
          <a:buChar char="•"/>
          <a:tabLst/>
          <a:defRPr kumimoji="0" lang="fi-FI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 Condensed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SAKUpohja_pallot_maskotit_v2012</Template>
  <TotalTime>474</TotalTime>
  <Words>158</Words>
  <Application>Microsoft Office PowerPoint</Application>
  <PresentationFormat>Näytössä katseltava diaesitys (4:3)</PresentationFormat>
  <Paragraphs>56</Paragraphs>
  <Slides>16</Slides>
  <Notes>0</Notes>
  <HiddenSlides>10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SAKUpohja_pallot_maskotit_v2012</vt:lpstr>
      <vt:lpstr>PowerPoint-esitys</vt:lpstr>
      <vt:lpstr>Mitä tutori tekee oppilaitoksessa?</vt:lpstr>
      <vt:lpstr>Tutorina toimiminen</vt:lpstr>
      <vt:lpstr>Vertaistuki</vt:lpstr>
      <vt:lpstr>Miksi  olla tutorina?</vt:lpstr>
      <vt:lpstr>Minä itse tutorina!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Tiina</dc:creator>
  <cp:lastModifiedBy>SAKU ry SAKU ry</cp:lastModifiedBy>
  <cp:revision>53</cp:revision>
  <dcterms:created xsi:type="dcterms:W3CDTF">2013-01-08T08:50:22Z</dcterms:created>
  <dcterms:modified xsi:type="dcterms:W3CDTF">2014-03-17T09:47:25Z</dcterms:modified>
</cp:coreProperties>
</file>