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71" r:id="rId5"/>
    <p:sldId id="272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8EAC44"/>
      </a:buClr>
      <a:buSzPct val="100000"/>
      <a:buChar char="•"/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Gill Sans MT Condensed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8EA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0666E-9B85-4ABA-9A27-A09FB9C66B6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17B7B-9A15-4377-BA10-75FFC5CBE4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5353050" y="0"/>
            <a:ext cx="1352550" cy="62484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3905250" cy="6248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1EDE4-C06E-49F6-92F1-693623D3AE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9C5CB-02DD-4C7C-B637-53A86C8C81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1313-C451-4C6B-9472-2FC371E8DB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2133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55EC2-7F64-44B1-82BE-1B776BAB43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BCCD9-B52D-448F-AA48-4B7F979B848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C759-22FD-4B8A-A5FB-0ADD5B0EDF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FD051-251B-488B-8310-F7D3A321F6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5617-93AC-4425-BCE4-011DBEEEFE6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874B-392E-4F6F-A2FF-5536512474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5A45ABF-91CA-48B1-B690-1618F2CBA0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Otsikko Gil Sans Ext Cond Bold 42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endParaRPr lang="fi-FI"/>
          </a:p>
        </p:txBody>
      </p:sp>
      <p:pic>
        <p:nvPicPr>
          <p:cNvPr id="1031" name="Picture 11" descr="C:\Documents and Settings\Acer\Omat tiedostot\Viestintätoimisto\SAKU\Logot\PPT kirjaimet\U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550109">
            <a:off x="128588" y="4725988"/>
            <a:ext cx="15827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C:\Documents and Settings\Acer\Omat tiedostot\Viestintätoimisto\SAKU\Logot\PPT kirjaimet\K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273042">
            <a:off x="206375" y="2765425"/>
            <a:ext cx="1270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Documents and Settings\Acer\Omat tiedostot\Viestintätoimisto\SAKU\Logot\PPT kirjaimet\A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492459">
            <a:off x="534988" y="1668463"/>
            <a:ext cx="12588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 descr="C:\Documents and Settings\Acer\Omat tiedostot\Viestintätoimisto\SAKU\Logot\PPT kirjaimet\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571500"/>
            <a:ext cx="1143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5"/>
          <p:cNvSpPr>
            <a:spLocks noChangeArrowheads="1"/>
          </p:cNvSpPr>
          <p:nvPr/>
        </p:nvSpPr>
        <p:spPr bwMode="auto">
          <a:xfrm>
            <a:off x="7143750" y="0"/>
            <a:ext cx="2000250" cy="6858000"/>
          </a:xfrm>
          <a:prstGeom prst="rect">
            <a:avLst/>
          </a:prstGeom>
          <a:gradFill rotWithShape="0">
            <a:gsLst>
              <a:gs pos="0">
                <a:srgbClr val="E6FFA1"/>
              </a:gs>
              <a:gs pos="100000">
                <a:srgbClr val="8EAC4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2pPr>
      <a:lvl3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3pPr>
      <a:lvl4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4pPr>
      <a:lvl5pPr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5pPr>
      <a:lvl6pPr marL="4572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6pPr>
      <a:lvl7pPr marL="9144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7pPr>
      <a:lvl8pPr marL="13716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8pPr>
      <a:lvl9pPr marL="1828800" algn="ct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8EAC44"/>
          </a:solidFill>
          <a:latin typeface="Gill Sans MT Ext Condensed Bold" pitchFamily="34" charset="0"/>
          <a:cs typeface="Times New Roman" pitchFamily="18" charset="0"/>
        </a:defRPr>
      </a:lvl9pPr>
    </p:titleStyle>
    <p:bodyStyle>
      <a:lvl1pPr marL="188913" indent="-188913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5000"/>
        <a:buChar char="•"/>
        <a:defRPr sz="2200">
          <a:solidFill>
            <a:srgbClr val="292929"/>
          </a:solidFill>
          <a:latin typeface="+mn-lt"/>
          <a:ea typeface="+mn-ea"/>
          <a:cs typeface="+mn-cs"/>
        </a:defRPr>
      </a:lvl1pPr>
      <a:lvl2pPr marL="5762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8EAC44"/>
        </a:buClr>
        <a:buSzPct val="80000"/>
        <a:buFont typeface="Arial Unicode MS" pitchFamily="34" charset="-128"/>
        <a:buChar char="‣"/>
        <a:defRPr sz="2200">
          <a:solidFill>
            <a:srgbClr val="292929"/>
          </a:solidFill>
          <a:latin typeface="+mn-lt"/>
          <a:cs typeface="+mn-cs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po.f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 rot="-660000">
            <a:off x="7313613" y="56388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 dirty="0">
                <a:solidFill>
                  <a:srgbClr val="8EAC44"/>
                </a:solidFill>
                <a:latin typeface="Bauhaus 93" pitchFamily="82" charset="0"/>
              </a:rPr>
              <a:t>TUTOR!</a:t>
            </a:r>
          </a:p>
        </p:txBody>
      </p:sp>
      <p:pic>
        <p:nvPicPr>
          <p:cNvPr id="307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" y="1331913"/>
            <a:ext cx="3889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268538" y="788988"/>
            <a:ext cx="47339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000" dirty="0">
                <a:solidFill>
                  <a:srgbClr val="8EAC44"/>
                </a:solidFill>
                <a:latin typeface="Impact" pitchFamily="34" charset="0"/>
              </a:rPr>
              <a:t>TUTORINA TOIMIMINEN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19338" y="3436938"/>
            <a:ext cx="449580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</a:t>
            </a: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	    </a:t>
            </a: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  <a:hlinkClick r:id="rId4"/>
              </a:rPr>
              <a:t>www.alpo.fi</a:t>
            </a: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www.sakustars.fi</a:t>
            </a: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isällön paikkamerkki 5" descr="Saku_sahly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8175" y="4329113"/>
            <a:ext cx="20129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4425" y="2916238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itchFamily="34" charset="0"/>
              </a:rPr>
              <a:t>Oman oppilaitoksen esittely ja opiskelusta kertominen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1600" dirty="0">
                <a:latin typeface="Trebuchet MS" pitchFamily="34" charset="0"/>
              </a:rPr>
              <a:t>Minkälainen oppilaitos on OMNIA</a:t>
            </a:r>
          </a:p>
          <a:p>
            <a:r>
              <a:rPr lang="fi-FI" sz="1600" dirty="0">
                <a:latin typeface="Trebuchet MS" pitchFamily="34" charset="0"/>
              </a:rPr>
              <a:t>Mitä alaa opiskelette</a:t>
            </a:r>
          </a:p>
          <a:p>
            <a:endParaRPr lang="fi-FI" sz="1600" dirty="0">
              <a:latin typeface="Trebuchet MS" pitchFamily="34" charset="0"/>
            </a:endParaRPr>
          </a:p>
          <a:p>
            <a:r>
              <a:rPr lang="fi-FI" sz="1600" dirty="0">
                <a:latin typeface="Trebuchet MS" pitchFamily="34" charset="0"/>
              </a:rPr>
              <a:t>Oman alan valinta, mikä siihen vaikutti</a:t>
            </a:r>
          </a:p>
          <a:p>
            <a:r>
              <a:rPr lang="fi-FI" sz="1600" dirty="0">
                <a:latin typeface="Trebuchet MS" pitchFamily="34" charset="0"/>
              </a:rPr>
              <a:t>Pääsykokeet</a:t>
            </a:r>
          </a:p>
          <a:p>
            <a:r>
              <a:rPr lang="fi-FI" sz="1600" dirty="0">
                <a:latin typeface="Trebuchet MS" pitchFamily="34" charset="0"/>
              </a:rPr>
              <a:t>Opiskeluiden aloitus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Ensimmäinen opiskelupäivä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Ensimmäinen opiskeluviikko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Opiskelurytmi, kokeet…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Minkälainen on tyypillinen opiskeluviikko</a:t>
            </a:r>
          </a:p>
          <a:p>
            <a:pPr lvl="2"/>
            <a:r>
              <a:rPr lang="fi-FI" sz="1600" dirty="0">
                <a:latin typeface="Trebuchet MS" pitchFamily="34" charset="0"/>
              </a:rPr>
              <a:t>Aloitus, lopetus, ruokailut yms. 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Kirjojen, </a:t>
            </a:r>
            <a:r>
              <a:rPr lang="fi-FI" sz="1600">
                <a:latin typeface="Trebuchet MS" pitchFamily="34" charset="0"/>
              </a:rPr>
              <a:t>työvaatteiden hankkiminen</a:t>
            </a:r>
            <a:r>
              <a:rPr lang="fi-FI" sz="1600" dirty="0">
                <a:latin typeface="Trebuchet MS" pitchFamily="34" charset="0"/>
              </a:rPr>
              <a:t>…</a:t>
            </a:r>
          </a:p>
          <a:p>
            <a:pPr lvl="1"/>
            <a:r>
              <a:rPr lang="fi-FI" sz="1600" dirty="0">
                <a:latin typeface="Trebuchet MS" pitchFamily="34" charset="0"/>
              </a:rPr>
              <a:t>Työharjoittelut ja työharjoittelupaikkojen hankkiminen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isällön paikkamerkki 5" descr="Saku_kirjuri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332288"/>
            <a:ext cx="2227263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138488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isällön paikkamerkki 5" descr="Saku_osoittaja_vasen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214813"/>
            <a:ext cx="18700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138" y="33845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isällön paikkamerkki 5" descr="Saku_golf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714750"/>
            <a:ext cx="20716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5" y="360045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isällön paikkamerkki 5" descr="Saku_perussaku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000500"/>
            <a:ext cx="12938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42912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isällön paikkamerkki 5" descr="Saku_tanssi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192588"/>
            <a:ext cx="18335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456088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isällön paikkamerkki 5" descr="Saku_lentopallo_A4_CMYK3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4071938"/>
            <a:ext cx="12303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4292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endParaRPr lang="fi-FI" sz="2800">
              <a:latin typeface="Impact" pitchFamily="34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endParaRPr lang="fi-FI" sz="20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7" descr="Saku_kyltinpit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143375"/>
            <a:ext cx="1870075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 rot="-660000">
            <a:off x="7281863" y="566896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fi-FI" sz="2800">
                <a:solidFill>
                  <a:srgbClr val="8EAC44"/>
                </a:solidFill>
                <a:latin typeface="Bauhaus 93" pitchFamily="82" charset="0"/>
              </a:rPr>
              <a:t>MORJES!</a:t>
            </a:r>
          </a:p>
        </p:txBody>
      </p:sp>
      <p:pic>
        <p:nvPicPr>
          <p:cNvPr id="6" name="Kuva 5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5429250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593975" y="2528888"/>
            <a:ext cx="18224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fi-FI" sz="4400">
                <a:solidFill>
                  <a:srgbClr val="8EAC44"/>
                </a:solidFill>
                <a:latin typeface="Impact" pitchFamily="34" charset="0"/>
              </a:rPr>
              <a:t>KIITOS!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597150" y="5540375"/>
            <a:ext cx="4495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AC44"/>
              </a:buClr>
              <a:buSzPct val="100000"/>
              <a:buChar char="•"/>
              <a:defRPr sz="2200">
                <a:solidFill>
                  <a:schemeClr val="tx1"/>
                </a:solidFill>
                <a:latin typeface="Gill Sans MT Condensed" pitchFamily="34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Suomen ammatillisen koulutuksen</a:t>
            </a:r>
            <a:b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</a:b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kulttuuri- ja urheiluliitto, SAKU ry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www.sakury.net</a:t>
            </a:r>
            <a:r>
              <a:rPr lang="fi-FI" sz="2000" dirty="0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	    </a:t>
            </a:r>
            <a:r>
              <a:rPr lang="fi-FI" sz="2000" dirty="0" err="1">
                <a:solidFill>
                  <a:schemeClr val="bg2">
                    <a:lumMod val="75000"/>
                  </a:schemeClr>
                </a:solidFill>
                <a:latin typeface="Trebuchet MS" pitchFamily="34" charset="0"/>
              </a:rPr>
              <a:t>www.alpo.fi</a:t>
            </a:r>
            <a:endParaRPr lang="fi-FI" sz="2000" dirty="0">
              <a:solidFill>
                <a:schemeClr val="bg2">
                  <a:lumMod val="75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39 C 0.00573 -0.00764 -0.00313 0.16111 0.01632 0.16111 C 0.03576 0.16111 0.0651 0.1132 0.07101 0.11945 C 0.07865 0.1132 0.09184 0.15718 0.11354 0.15718 C 0.13246 0.15718 0.15069 0.11459 0.1559 0.12084 C 0.16337 0.11459 0.17639 0.15602 0.19705 0.15602 C 0.21615 0.15602 0.23767 0.11829 0.24236 0.12454 C 0.26076 0.09653 0.27344 0.15834 0.28802 0.15857 C 0.3026 0.1588 0.31719 0.1257 0.33056 0.1257 C 0.34705 0.1257 0.36233 0.15232 0.36823 0.15857 C 0.37326 0.15232 0.3901 0.12824 0.40955 0.12824 C 0.4283 0.12824 0.44479 0.15347 0.45104 0.15972 C 0.45903 0.15347 0.48056 0.13588 0.50069 0.13588 C 0.51944 0.13588 0.53663 0.15232 0.54427 0.15857 C 0.54965 0.15232 0.57569 0.13704 0.59514 0.13704 C 0.61597 0.13704 0.62743 0.15486 0.63212 0.16111 C 0.63924 0.15486 0.64479 0.14584 0.66823 0.14584 C 0.68767 0.14584 0.69705 0.15232 0.70312 0.15857 " pathEditMode="relative" rAng="0" ptsTypes="fffffffaffffffffff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uva 8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53340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>
                <a:latin typeface="Impact" pitchFamily="34" charset="0"/>
              </a:rPr>
              <a:t>Mitä tutori tekee oppilaitoksessa?</a:t>
            </a:r>
            <a:endParaRPr lang="fi-FI" sz="28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Ohjaajan / koordinaattorin apulainen</a:t>
            </a:r>
          </a:p>
          <a:p>
            <a:endParaRPr lang="fi-FI" sz="2400" dirty="0">
              <a:latin typeface="Trebuchet MS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Ideoi, suunnittelee, toteuttaa, tiedottaa ja markkinoi, motivoi, ohjaa…</a:t>
            </a:r>
          </a:p>
          <a:p>
            <a:pPr marL="188913" lvl="1" indent="-188913">
              <a:buSzPct val="85000"/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  <a:ea typeface="+mn-ea"/>
            </a:endParaRPr>
          </a:p>
          <a:p>
            <a:pPr marL="188913" lvl="1" indent="-188913">
              <a:buSzPct val="85000"/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  <a:ea typeface="+mn-ea"/>
              </a:rPr>
              <a:t>Vaikuttaa oppilaitoksessa –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000" dirty="0">
              <a:latin typeface="Trebuchet MS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harrastetoiminta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asuntolatoiminta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oppilaitoksen tapahtumat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yhteishenki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oppilaitoksen esittely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oppilaitoksen arki</a:t>
            </a:r>
          </a:p>
          <a:p>
            <a:endParaRPr lang="fi-FI" sz="100" dirty="0">
              <a:latin typeface="Trebuchet MS" pitchFamily="34" charset="0"/>
            </a:endParaRPr>
          </a:p>
        </p:txBody>
      </p:sp>
      <p:pic>
        <p:nvPicPr>
          <p:cNvPr id="6" name="Sisällön paikkamerkki 5" descr="Saku_kirjuri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699792" cy="289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uva 7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3200" dirty="0">
                <a:latin typeface="Impact" pitchFamily="34" charset="0"/>
              </a:rPr>
              <a:t>Tutorina toimiminen</a:t>
            </a:r>
            <a:endParaRPr lang="fi-FI" sz="32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878288" cy="504031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>
                <a:latin typeface="Trebuchet MS" pitchFamily="34" charset="0"/>
              </a:rPr>
              <a:t>Tutorit voivat toimia </a:t>
            </a:r>
            <a:r>
              <a:rPr lang="fi-FI" sz="2000" dirty="0" err="1">
                <a:latin typeface="Trebuchet MS" pitchFamily="34" charset="0"/>
              </a:rPr>
              <a:t>ryhmäyttämisen</a:t>
            </a:r>
            <a:r>
              <a:rPr lang="fi-FI" sz="2000" dirty="0">
                <a:latin typeface="Trebuchet MS" pitchFamily="34" charset="0"/>
              </a:rPr>
              <a:t> apuna, vertaistukena, auttaa opiskelussa, tapahtumien järjestäjinä, harrastekerhojen vetäjinä, markkinoida oppilaitosta yms. </a:t>
            </a:r>
          </a:p>
          <a:p>
            <a:pPr marL="0" indent="0">
              <a:buNone/>
            </a:pPr>
            <a:endParaRPr lang="fi-FI" sz="2000" dirty="0">
              <a:latin typeface="Trebuchet MS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Tutorit </a:t>
            </a:r>
            <a:r>
              <a:rPr lang="fi-FI" sz="2000" dirty="0" err="1">
                <a:latin typeface="Trebuchet MS" pitchFamily="34" charset="0"/>
              </a:rPr>
              <a:t>ryhmäyttämisen</a:t>
            </a:r>
            <a:r>
              <a:rPr lang="fi-FI" sz="2000" dirty="0">
                <a:latin typeface="Trebuchet MS" pitchFamily="34" charset="0"/>
              </a:rPr>
              <a:t> apuna opiskelun alussa ja koko opiskelun ajan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tarkoituksena on edistää toisten tuntemista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ryhmän jäsen tuntee olonsa ryhmässä mukavaksi ja turvalliseksi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ryhmäytyminen on edellytys myös kannustavan opiskeluympäristön syntymiselle.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sz="2000" dirty="0">
              <a:latin typeface="Trebuchet MS" pitchFamily="34" charset="0"/>
            </a:endParaRPr>
          </a:p>
        </p:txBody>
      </p:sp>
      <p:pic>
        <p:nvPicPr>
          <p:cNvPr id="9" name="Sisällön paikkamerkki 5" descr="Saku_perussaku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000500"/>
            <a:ext cx="12938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>
                <a:latin typeface="Impact" panose="020B0806030902050204" pitchFamily="34" charset="0"/>
              </a:rPr>
              <a:t>Tutorina toimiminen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latin typeface="Trebuchet MS" pitchFamily="34" charset="0"/>
              </a:rPr>
              <a:t>Vertaistukena toimiminen</a:t>
            </a:r>
          </a:p>
          <a:p>
            <a:endParaRPr lang="fi-FI" sz="2000" dirty="0">
              <a:latin typeface="Trebuchet MS" pitchFamily="34" charset="0"/>
            </a:endParaRPr>
          </a:p>
          <a:p>
            <a:r>
              <a:rPr lang="fi-FI" sz="2000" dirty="0">
                <a:latin typeface="Trebuchet MS" pitchFamily="34" charset="0"/>
              </a:rPr>
              <a:t>Apuja opiskeluissa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Uusi oppilaitos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Uudet opiskelukaverit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Uusi tapa opiskella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Opiskeluiden etenemisestä huolehtiminen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70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uva 7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287338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3200" dirty="0">
                <a:latin typeface="Impact" pitchFamily="34" charset="0"/>
              </a:rPr>
              <a:t>Tutorina toimiminen</a:t>
            </a:r>
            <a:endParaRPr lang="fi-FI" sz="32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412875"/>
            <a:ext cx="5472608" cy="5040313"/>
          </a:xfrm>
        </p:spPr>
        <p:txBody>
          <a:bodyPr/>
          <a:lstStyle/>
          <a:p>
            <a:pPr marL="0" indent="0">
              <a:buNone/>
            </a:pPr>
            <a:endParaRPr lang="fi-FI" sz="2000" dirty="0">
              <a:latin typeface="Trebuchet MS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Tapahtumien järjestäjinä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Erilaiset tapahtumat ja tempaukset auttavat yhtenäisen opiskeluhengen luomista.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  <a:ea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  <a:ea typeface="+mn-ea"/>
            </a:endParaRPr>
          </a:p>
          <a:p>
            <a:pPr marL="188913" lvl="1" indent="-188913">
              <a:buSzPct val="85000"/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  <a:ea typeface="+mn-ea"/>
              </a:rPr>
              <a:t>Harrastekerhojen järjestämistä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Tutorit voivat pitää erilaisia kerhoja opiskelupäivän aikana tai illalla: liikuntakerhot, musiikkikerhot, taidekerhot, käsityökerhot, leffakerhot yms.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  <a:ea typeface="+mn-ea"/>
            </a:endParaRPr>
          </a:p>
          <a:p>
            <a:pPr marL="188913" lvl="2" indent="-188913">
              <a:lnSpc>
                <a:spcPct val="90000"/>
              </a:lnSpc>
              <a:spcBef>
                <a:spcPct val="15000"/>
              </a:spcBef>
              <a:buClr>
                <a:srgbClr val="8EAC44"/>
              </a:buClr>
              <a:buSzPct val="85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92929"/>
                </a:solidFill>
                <a:latin typeface="Trebuchet MS" pitchFamily="34" charset="0"/>
                <a:ea typeface="+mn-ea"/>
              </a:rPr>
              <a:t>Oppilaitoksen esittely ja opiskelusta kertominen</a:t>
            </a:r>
          </a:p>
          <a:p>
            <a:pPr marL="742950" lvl="3" indent="-188913">
              <a:lnSpc>
                <a:spcPct val="90000"/>
              </a:lnSpc>
              <a:spcBef>
                <a:spcPct val="15000"/>
              </a:spcBef>
              <a:buClr>
                <a:srgbClr val="8EAC44"/>
              </a:buClr>
              <a:buSzPct val="85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292929"/>
                </a:solidFill>
                <a:latin typeface="Trebuchet MS" pitchFamily="34" charset="0"/>
                <a:ea typeface="+mn-ea"/>
              </a:rPr>
              <a:t>Messut, kotiväen-illat, 9-päivät</a:t>
            </a:r>
          </a:p>
          <a:p>
            <a:pPr marL="858838" lvl="2" indent="0">
              <a:buNone/>
            </a:pPr>
            <a:endParaRPr lang="fi-FI" sz="2000" dirty="0">
              <a:latin typeface="Trebuchet MS" pitchFamily="34" charset="0"/>
              <a:ea typeface="+mn-ea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i-FI" sz="2000" dirty="0">
              <a:latin typeface="Trebuchet MS" pitchFamily="34" charset="0"/>
            </a:endParaRPr>
          </a:p>
        </p:txBody>
      </p:sp>
      <p:pic>
        <p:nvPicPr>
          <p:cNvPr id="9" name="Sisällön paikkamerkki 5" descr="Saku_perussaku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4000500"/>
            <a:ext cx="129381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810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isällön paikkamerkki 5" descr="Saku_kuva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2488" y="4214813"/>
            <a:ext cx="18700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14563"/>
            <a:ext cx="3857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Impact" panose="020B0806030902050204" pitchFamily="34" charset="0"/>
              </a:rPr>
              <a:t>Tutorina toimiminen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latin typeface="Trebuchet MS" pitchFamily="34" charset="0"/>
              </a:rPr>
              <a:t>Tutoreiden oma esimerkki, asenne ja sanomiset ja arjen pienet teot vaikuttavat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latin typeface="Trebuchet MS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Tutoreiden oma asenne näkyy ulospäin ja toimii esimerkkinä muille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Kuva 6" descr="oranssipall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3857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>
                <a:latin typeface="Impact" pitchFamily="34" charset="0"/>
              </a:rPr>
              <a:t>Miksi  olla tutorina?</a:t>
            </a:r>
            <a:endParaRPr lang="fi-FI" sz="28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806280" cy="5040313"/>
          </a:xfrm>
        </p:spPr>
        <p:txBody>
          <a:bodyPr/>
          <a:lstStyle/>
          <a:p>
            <a:r>
              <a:rPr lang="fi-FI" sz="2000" dirty="0">
                <a:latin typeface="Trebuchet MS" pitchFamily="34" charset="0"/>
              </a:rPr>
              <a:t>Kokemusta, tietoa ja taitoa, kanssakäymistä ja yhteistyötaitoja tulevaisuutta varten </a:t>
            </a:r>
          </a:p>
          <a:p>
            <a:endParaRPr lang="fi-FI" sz="2000" dirty="0">
              <a:latin typeface="Trebuchet MS" pitchFamily="34" charset="0"/>
            </a:endParaRPr>
          </a:p>
          <a:p>
            <a:r>
              <a:rPr lang="fi-FI" sz="2000" dirty="0">
                <a:latin typeface="Trebuchet MS" pitchFamily="34" charset="0"/>
              </a:rPr>
              <a:t>Uusia kavereita, mahtavia muistoja!!</a:t>
            </a:r>
          </a:p>
          <a:p>
            <a:endParaRPr lang="fi-FI" sz="2000" dirty="0">
              <a:latin typeface="Trebuchet MS" pitchFamily="34" charset="0"/>
            </a:endParaRPr>
          </a:p>
          <a:p>
            <a:r>
              <a:rPr lang="fi-FI" sz="2000" dirty="0">
                <a:latin typeface="Trebuchet MS" pitchFamily="34" charset="0"/>
              </a:rPr>
              <a:t>Haku töihin tai kouluun</a:t>
            </a:r>
          </a:p>
          <a:p>
            <a:pPr lvl="1">
              <a:buFont typeface="Wingdings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Aktiivisuus</a:t>
            </a:r>
          </a:p>
          <a:p>
            <a:pPr lvl="1">
              <a:buFont typeface="Wingdings" pitchFamily="2" charset="2"/>
              <a:buChar char="Ø"/>
            </a:pPr>
            <a:r>
              <a:rPr lang="fi-FI" sz="2000" dirty="0">
                <a:latin typeface="Trebuchet MS" pitchFamily="34" charset="0"/>
              </a:rPr>
              <a:t>Tutorkoulutuksesta saa todistuksen, joka on hyvä liittää omaan </a:t>
            </a:r>
            <a:r>
              <a:rPr lang="fi-FI" sz="2000" dirty="0" err="1">
                <a:latin typeface="Trebuchet MS" pitchFamily="34" charset="0"/>
              </a:rPr>
              <a:t>CV:hen</a:t>
            </a:r>
            <a:endParaRPr lang="fi-FI" sz="2000" dirty="0">
              <a:latin typeface="Trebuchet MS" pitchFamily="34" charset="0"/>
            </a:endParaRPr>
          </a:p>
        </p:txBody>
      </p:sp>
      <p:pic>
        <p:nvPicPr>
          <p:cNvPr id="6" name="Sisällön paikkamerkki 5" descr="Saku_tuuletus_A8_RGB2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87" y="4005064"/>
            <a:ext cx="243081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isällön paikkamerkki 5" descr="Saku_laulaja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3987800"/>
            <a:ext cx="1428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Kuva 6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403350"/>
            <a:ext cx="3857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pPr algn="l"/>
            <a:r>
              <a:rPr lang="fi-FI" sz="2800" dirty="0">
                <a:latin typeface="Impact" pitchFamily="34" charset="0"/>
              </a:rPr>
              <a:t>Minä itse tutorina! 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12875"/>
            <a:ext cx="4419600" cy="5040313"/>
          </a:xfrm>
        </p:spPr>
        <p:txBody>
          <a:bodyPr/>
          <a:lstStyle/>
          <a:p>
            <a:r>
              <a:rPr lang="fi-FI" sz="2000" dirty="0">
                <a:latin typeface="Trebuchet MS" pitchFamily="34" charset="0"/>
              </a:rPr>
              <a:t>Minkälainen </a:t>
            </a:r>
            <a:r>
              <a:rPr lang="fi-FI" sz="2000" dirty="0" err="1">
                <a:latin typeface="Trebuchet MS" pitchFamily="34" charset="0"/>
              </a:rPr>
              <a:t>tutori</a:t>
            </a:r>
            <a:r>
              <a:rPr lang="fi-FI" sz="2000" dirty="0">
                <a:latin typeface="Trebuchet MS" pitchFamily="34" charset="0"/>
              </a:rPr>
              <a:t> minä itse haluaisin olla? </a:t>
            </a: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  <a:p>
            <a:endParaRPr lang="fi-FI" sz="2000" dirty="0">
              <a:latin typeface="Trebuchet MS" pitchFamily="34" charset="0"/>
            </a:endParaRPr>
          </a:p>
        </p:txBody>
      </p:sp>
      <p:pic>
        <p:nvPicPr>
          <p:cNvPr id="9" name="Kuva 8" descr="2012-09-26-1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852936"/>
            <a:ext cx="4860032" cy="273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isällön paikkamerkki 5" descr="Saku_tuuletus_A8_RGB20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54513"/>
            <a:ext cx="2286000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Kuva 7" descr="oranssipall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3" y="2428875"/>
            <a:ext cx="3857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188913"/>
            <a:ext cx="5040312" cy="1143000"/>
          </a:xfrm>
        </p:spPr>
        <p:txBody>
          <a:bodyPr/>
          <a:lstStyle/>
          <a:p>
            <a:r>
              <a:rPr lang="fi-FI" sz="2800" dirty="0">
                <a:latin typeface="Impact" panose="020B0806030902050204" pitchFamily="34" charset="0"/>
              </a:rPr>
              <a:t>Tutorina toimiminen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2272117" y="1340768"/>
            <a:ext cx="4419600" cy="5040313"/>
          </a:xfrm>
        </p:spPr>
        <p:txBody>
          <a:bodyPr/>
          <a:lstStyle/>
          <a:p>
            <a:r>
              <a:rPr lang="fi-FI" sz="2000" dirty="0">
                <a:latin typeface="Trebuchet MS" pitchFamily="34" charset="0"/>
              </a:rPr>
              <a:t>Tutorina toimiminen ympäri vuoden</a:t>
            </a:r>
          </a:p>
          <a:p>
            <a:pPr lvl="1"/>
            <a:r>
              <a:rPr lang="fi-FI" sz="2000" dirty="0">
                <a:latin typeface="Trebuchet MS" pitchFamily="34" charset="0"/>
              </a:rPr>
              <a:t>Tutortoiminnan vuosikello toimii tässä apuna</a:t>
            </a: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  <a:p>
            <a:pPr lvl="1"/>
            <a:endParaRPr lang="fi-FI" sz="2000" dirty="0">
              <a:latin typeface="Trebuchet MS" pitchFamily="34" charset="0"/>
            </a:endParaRPr>
          </a:p>
        </p:txBody>
      </p:sp>
      <p:pic>
        <p:nvPicPr>
          <p:cNvPr id="1026" name="Picture 2" descr="\\SAKUMATERIAALIT\public\Kuvat\tutorkoulutukset\2014_lokakuu_jao, tikkakoski\WP_20141008_14_21_2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95705"/>
            <a:ext cx="485967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SAKUpohja_pallot_maskotit_v2012">
  <a:themeElements>
    <a:clrScheme name="Oletusrakenn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etusrakenne">
      <a:majorFont>
        <a:latin typeface="Gill Sans MT Ext Condensed Bold"/>
        <a:ea typeface=""/>
        <a:cs typeface="Times New Roman"/>
      </a:majorFont>
      <a:minorFont>
        <a:latin typeface="Gill Sans MT Condensed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EAC44"/>
          </a:buClr>
          <a:buSzPct val="100000"/>
          <a:buFontTx/>
          <a:buChar char="•"/>
          <a:tabLst/>
          <a:defRPr kumimoji="0" lang="fi-FI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 Condensed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298</Words>
  <Application>Microsoft Office PowerPoint</Application>
  <PresentationFormat>Näytössä katseltava diaesitys (4:3)</PresentationFormat>
  <Paragraphs>101</Paragraphs>
  <Slides>17</Slides>
  <Notes>0</Notes>
  <HiddenSlides>8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7" baseType="lpstr">
      <vt:lpstr>Arial</vt:lpstr>
      <vt:lpstr>Arial Unicode MS</vt:lpstr>
      <vt:lpstr>Bauhaus 93</vt:lpstr>
      <vt:lpstr>Gill Sans MT Condensed</vt:lpstr>
      <vt:lpstr>Gill Sans MT Ext Condensed Bold</vt:lpstr>
      <vt:lpstr>Impact</vt:lpstr>
      <vt:lpstr>Times New Roman</vt:lpstr>
      <vt:lpstr>Trebuchet MS</vt:lpstr>
      <vt:lpstr>Wingdings</vt:lpstr>
      <vt:lpstr>SAKUpohja_pallot_maskotit_v2012</vt:lpstr>
      <vt:lpstr>PowerPoint-esitys</vt:lpstr>
      <vt:lpstr>Mitä tutori tekee oppilaitoksessa?</vt:lpstr>
      <vt:lpstr>Tutorina toimiminen</vt:lpstr>
      <vt:lpstr>Tutorina toimiminen</vt:lpstr>
      <vt:lpstr>Tutorina toimiminen</vt:lpstr>
      <vt:lpstr>Tutorina toimiminen</vt:lpstr>
      <vt:lpstr>Miksi  olla tutorina?</vt:lpstr>
      <vt:lpstr>Minä itse tutorina! </vt:lpstr>
      <vt:lpstr>Tutorina toimiminen</vt:lpstr>
      <vt:lpstr>Oman oppilaitoksen esittely ja opiskelusta kertominen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Tiina Kemppi</dc:creator>
  <cp:lastModifiedBy>Tiina Hasari</cp:lastModifiedBy>
  <cp:revision>30</cp:revision>
  <dcterms:modified xsi:type="dcterms:W3CDTF">2017-04-18T18:35:21Z</dcterms:modified>
</cp:coreProperties>
</file>