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6" r:id="rId2"/>
    <p:sldId id="335" r:id="rId3"/>
    <p:sldId id="284" r:id="rId4"/>
    <p:sldId id="285" r:id="rId5"/>
    <p:sldId id="343" r:id="rId6"/>
    <p:sldId id="283" r:id="rId7"/>
    <p:sldId id="337" r:id="rId8"/>
    <p:sldId id="349" r:id="rId9"/>
    <p:sldId id="350" r:id="rId10"/>
    <p:sldId id="288" r:id="rId11"/>
    <p:sldId id="306" r:id="rId12"/>
    <p:sldId id="324" r:id="rId13"/>
    <p:sldId id="325" r:id="rId14"/>
    <p:sldId id="316" r:id="rId15"/>
    <p:sldId id="319" r:id="rId16"/>
    <p:sldId id="315" r:id="rId17"/>
    <p:sldId id="338" r:id="rId18"/>
    <p:sldId id="314" r:id="rId19"/>
    <p:sldId id="322" r:id="rId20"/>
    <p:sldId id="298" r:id="rId21"/>
    <p:sldId id="344" r:id="rId22"/>
    <p:sldId id="345" r:id="rId23"/>
    <p:sldId id="323" r:id="rId24"/>
    <p:sldId id="289" r:id="rId25"/>
    <p:sldId id="358" r:id="rId26"/>
    <p:sldId id="346" r:id="rId27"/>
    <p:sldId id="339" r:id="rId28"/>
    <p:sldId id="313" r:id="rId29"/>
    <p:sldId id="291" r:id="rId30"/>
    <p:sldId id="309" r:id="rId31"/>
    <p:sldId id="321" r:id="rId32"/>
    <p:sldId id="290" r:id="rId33"/>
    <p:sldId id="312" r:id="rId34"/>
    <p:sldId id="318" r:id="rId35"/>
    <p:sldId id="340" r:id="rId36"/>
    <p:sldId id="347" r:id="rId37"/>
    <p:sldId id="317" r:id="rId38"/>
    <p:sldId id="351" r:id="rId39"/>
    <p:sldId id="341" r:id="rId40"/>
    <p:sldId id="293" r:id="rId41"/>
    <p:sldId id="348" r:id="rId42"/>
    <p:sldId id="359" r:id="rId43"/>
    <p:sldId id="360" r:id="rId44"/>
    <p:sldId id="362" r:id="rId45"/>
    <p:sldId id="361" r:id="rId46"/>
    <p:sldId id="356" r:id="rId47"/>
    <p:sldId id="363" r:id="rId48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7919"/>
    <a:srgbClr val="CCE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63" autoAdjust="0"/>
    <p:restoredTop sz="94660"/>
  </p:normalViewPr>
  <p:slideViewPr>
    <p:cSldViewPr>
      <p:cViewPr varScale="1">
        <p:scale>
          <a:sx n="131" d="100"/>
          <a:sy n="131" d="100"/>
        </p:scale>
        <p:origin x="-3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A1BD1-306E-4AEE-AAC7-A154368DD0BC}" type="datetimeFigureOut">
              <a:rPr lang="fi-FI"/>
              <a:pPr>
                <a:defRPr/>
              </a:pPr>
              <a:t>17.9.2014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66758-AD77-4864-9050-6F3FEAAD63A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8188705"/>
      </p:ext>
    </p:extLst>
  </p:cSld>
  <p:clrMapOvr>
    <a:masterClrMapping/>
  </p:clrMapOvr>
  <p:transition spd="med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C7AA4-7E9D-4EF0-A8BB-041528E20F4B}" type="datetimeFigureOut">
              <a:rPr lang="fi-FI"/>
              <a:pPr>
                <a:defRPr/>
              </a:pPr>
              <a:t>17.9.2014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8840B-BB0C-4828-A9E6-A0E214E4983E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8727277"/>
      </p:ext>
    </p:extLst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57F04-6050-4F9F-8B75-5CA7585EE87A}" type="datetimeFigureOut">
              <a:rPr lang="fi-FI"/>
              <a:pPr>
                <a:defRPr/>
              </a:pPr>
              <a:t>17.9.2014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91A13-FD24-477E-B15B-526308F0EB44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2017051"/>
      </p:ext>
    </p:extLst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DA6F2-C5BB-44E2-8261-DF291A1F7836}" type="datetimeFigureOut">
              <a:rPr lang="fi-FI"/>
              <a:pPr>
                <a:defRPr/>
              </a:pPr>
              <a:t>17.9.2014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CD02B-B9EB-4852-8744-F5590D8A998B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2980986"/>
      </p:ext>
    </p:extLst>
  </p:cSld>
  <p:clrMapOvr>
    <a:masterClrMapping/>
  </p:clrMapOvr>
  <p:transition spd="med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19B1D-192C-4D76-9A0A-EEF6D989CC7D}" type="datetimeFigureOut">
              <a:rPr lang="fi-FI"/>
              <a:pPr>
                <a:defRPr/>
              </a:pPr>
              <a:t>17.9.2014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D7B44-B05D-4656-BCCC-A2848A2F38D3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009791"/>
      </p:ext>
    </p:extLst>
  </p:cSld>
  <p:clrMapOvr>
    <a:masterClrMapping/>
  </p:clrMapOvr>
  <p:transition spd="med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B92F1-A476-4E26-B87C-7013F2EEE79B}" type="datetimeFigureOut">
              <a:rPr lang="fi-FI"/>
              <a:pPr>
                <a:defRPr/>
              </a:pPr>
              <a:t>17.9.2014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8193A-E457-4D6E-B197-FF654E75327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7478506"/>
      </p:ext>
    </p:extLst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FFFF9-91BF-46A3-ABE2-6FE2FC707D50}" type="datetimeFigureOut">
              <a:rPr lang="fi-FI"/>
              <a:pPr>
                <a:defRPr/>
              </a:pPr>
              <a:t>17.9.2014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15B9A-C4DD-4DF9-A534-43F8511BA37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7990374"/>
      </p:ext>
    </p:extLst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219FC-4571-41B7-9E9D-327DBEEBFDE4}" type="datetimeFigureOut">
              <a:rPr lang="fi-FI"/>
              <a:pPr>
                <a:defRPr/>
              </a:pPr>
              <a:t>17.9.2014</a:t>
            </a:fld>
            <a:endParaRPr lang="fi-FI" dirty="0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CB584-21B5-4A36-9610-C658035A25E7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5147414"/>
      </p:ext>
    </p:extLst>
  </p:cSld>
  <p:clrMapOvr>
    <a:masterClrMapping/>
  </p:clrMapOvr>
  <p:transition spd="med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6FCBC-4C6B-450C-A252-8F9BCE3196C1}" type="datetimeFigureOut">
              <a:rPr lang="fi-FI"/>
              <a:pPr>
                <a:defRPr/>
              </a:pPr>
              <a:t>17.9.2014</a:t>
            </a:fld>
            <a:endParaRPr lang="fi-FI" dirty="0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4F273-0AB3-4CCF-8250-675BF103484D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7812589"/>
      </p:ext>
    </p:extLst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9D98F-BA09-459A-8AB5-10D5C4D54A44}" type="datetimeFigureOut">
              <a:rPr lang="fi-FI"/>
              <a:pPr>
                <a:defRPr/>
              </a:pPr>
              <a:t>17.9.2014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01927-AD2C-45AF-8EE7-1C7E15085CF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6214112"/>
      </p:ext>
    </p:extLst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C5631-7F80-42CA-A51B-302D3EACEE7A}" type="datetimeFigureOut">
              <a:rPr lang="fi-FI"/>
              <a:pPr>
                <a:defRPr/>
              </a:pPr>
              <a:t>17.9.2014</a:t>
            </a:fld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50B56-DBAD-43AE-8D11-F9EBBE005C0F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1578444"/>
      </p:ext>
    </p:extLst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perustyyl. napsautt.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smtClean="0"/>
              <a:t>Muokkaa tekstin perustyylejä napsauttamalla</a:t>
            </a:r>
          </a:p>
          <a:p>
            <a:pPr lvl="1"/>
            <a:r>
              <a:rPr lang="fi-FI" altLang="fi-FI" smtClean="0"/>
              <a:t>toinen taso</a:t>
            </a:r>
          </a:p>
          <a:p>
            <a:pPr lvl="2"/>
            <a:r>
              <a:rPr lang="fi-FI" altLang="fi-FI" smtClean="0"/>
              <a:t>kolmas taso</a:t>
            </a:r>
          </a:p>
          <a:p>
            <a:pPr lvl="3"/>
            <a:r>
              <a:rPr lang="fi-FI" altLang="fi-FI" smtClean="0"/>
              <a:t>neljäs taso</a:t>
            </a:r>
          </a:p>
          <a:p>
            <a:pPr lvl="4"/>
            <a:r>
              <a:rPr lang="fi-FI" altLang="fi-FI" smtClean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68CFAB-0DBA-4BA7-AE3C-B35D6951DBEF}" type="datetimeFigureOut">
              <a:rPr lang="fi-FI"/>
              <a:pPr>
                <a:defRPr/>
              </a:pPr>
              <a:t>17.9.2014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71DF5A-E19B-435A-97F5-ACC336528443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vimeo.com/sakury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923928" y="2311712"/>
            <a:ext cx="482002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3000" dirty="0" smtClean="0">
                <a:latin typeface="Impact" pitchFamily="34" charset="0"/>
              </a:rPr>
              <a:t>Hyvinvointia</a:t>
            </a:r>
            <a:br>
              <a:rPr lang="fi-FI" altLang="fi-FI" sz="3000" dirty="0" smtClean="0">
                <a:latin typeface="Impact" pitchFamily="34" charset="0"/>
              </a:rPr>
            </a:br>
            <a:r>
              <a:rPr lang="fi-FI" altLang="fi-FI" sz="3000" dirty="0" smtClean="0">
                <a:latin typeface="Impact" pitchFamily="34" charset="0"/>
              </a:rPr>
              <a:t>ammatilliseen koulutukseen – ota kopiksi hyvät </a:t>
            </a:r>
            <a:r>
              <a:rPr lang="fi-FI" altLang="fi-FI" sz="3000" dirty="0">
                <a:latin typeface="Impact" pitchFamily="34" charset="0"/>
              </a:rPr>
              <a:t>käytännöt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4508500" y="4725144"/>
            <a:ext cx="42354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www.sakury.net</a:t>
            </a:r>
            <a:endParaRPr lang="fi-FI" sz="20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8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45720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5670550"/>
            <a:ext cx="136207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Ammattiin opiskelevien </a:t>
            </a:r>
            <a:r>
              <a:rPr lang="fi-FI" altLang="fi-FI" sz="2800" dirty="0" smtClean="0">
                <a:latin typeface="Impact" pitchFamily="34" charset="0"/>
              </a:rPr>
              <a:t>urheilu ja liikunta</a:t>
            </a:r>
            <a:endParaRPr lang="fi-FI" altLang="fi-FI" sz="2800" dirty="0">
              <a:latin typeface="Impact" pitchFamily="34" charset="0"/>
            </a:endParaRPr>
          </a:p>
        </p:txBody>
      </p:sp>
      <p:sp>
        <p:nvSpPr>
          <p:cNvPr id="12" name="Tekstiruutu 11"/>
          <p:cNvSpPr txBox="1"/>
          <p:nvPr/>
        </p:nvSpPr>
        <p:spPr>
          <a:xfrm>
            <a:off x="3851920" y="2407182"/>
            <a:ext cx="4392612" cy="271356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valtakunnalliset mestaruuskilpailut,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sarjat ja liikuntatapahtumat vuosittain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noin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lajissa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lajeina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esim. golf,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yleisurheilu,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jalkapallo, lentopallo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karting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salibandy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koripallo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futsal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hiihto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sulkapallo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kaukalopallo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sähly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kisoja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hyvällä sykkeellä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sopivalla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kilpailumielellä</a:t>
            </a:r>
          </a:p>
        </p:txBody>
      </p:sp>
    </p:spTree>
    <p:extLst>
      <p:ext uri="{BB962C8B-B14F-4D97-AF65-F5344CB8AC3E}">
        <p14:creationId xmlns:p14="http://schemas.microsoft.com/office/powerpoint/2010/main" val="352189923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779913" y="2268680"/>
            <a:ext cx="4608438" cy="299056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Tosi hyvä ilmapiiri on ollut, vaikka toiset joukkueet ovat olleetkin vahvempia kuin toiset. Vihreätä korttia on tullut sellaisille reiluille ja iloisille pelaajille. Turnauksessa tutustuu uusiin ihmisiin ja yhteenkuuluvuus on tärkeää. </a:t>
            </a: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Abdi 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Cisma,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Jämsän ammattiopisto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Tansanialaisen jalkapallon </a:t>
            </a: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turnauksessa</a:t>
            </a:r>
          </a:p>
        </p:txBody>
      </p:sp>
      <p:sp>
        <p:nvSpPr>
          <p:cNvPr id="12" name="Suorakulmio 11"/>
          <p:cNvSpPr/>
          <p:nvPr/>
        </p:nvSpPr>
        <p:spPr>
          <a:xfrm>
            <a:off x="3341717" y="1628800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237320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1927563"/>
            <a:ext cx="4392612" cy="367280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Ammattiosaajan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liikuntavuosi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tuo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liikettä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koko lukuvuoteen 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lukuvuoden 14–15 lajeina Koistisen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voimacross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SAKU-keilailu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AMISrata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sekä katusähly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lajit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toteutetaan omalla paikkakunnalla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esim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liikuntatunnilla, asuntolassa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tai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harrastustoiminnassa (vaikka tutoreiden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vetämänä)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valmiit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helpot ohjeet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liikuntavuosi huipentuu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SAKUsports-tapahtumaan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keväällä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Matalan kynnyksen tapahtumat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3" y="2977069"/>
            <a:ext cx="2665481" cy="9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867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684178"/>
            <a:ext cx="4392612" cy="2159566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Osallistun kaikkeen, mitä järjestetään, vaikka sitten läpällä. Tulee voittoa tai ei, se ei tee mitään. Osallistuminen on se, mikä merkitsee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Henrik Laakkonen, 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Bovallius-ammattiopisto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635896" y="1772816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3" y="2977069"/>
            <a:ext cx="2665481" cy="9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5404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098122"/>
            <a:ext cx="4392612" cy="333168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teemoina terveys,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turvallisuus ja viihtyvyys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opiskelijoita kiinnostavat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toiminnalliset toteutukset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esim. messut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toiminta-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työkyvyn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testipisteet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häkämittaus,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pyörähdys-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auto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harrastustoiminnan esittelyt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julkkisvierailut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tarjolla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valmiita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kokonaisuuksia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SAKU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ry:ltä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yhteistyökumppaneilta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teemapäiviin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tilattaviksi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Hyvinvointivirtaa oppilaitoksissa viikolla 40</a:t>
            </a:r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3625"/>
            <a:ext cx="2592329" cy="114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76046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545681"/>
            <a:ext cx="4392612" cy="243656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vuonna 2013 mukana 72 oppilaitosta,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opiskelijoita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kohdattiin yli 21 000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teemaviikkoon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kuuluu myös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oma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kisansa, tähän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mennessä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opiskelijat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ovat tumpanneet tupakkaa, tuunanneet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ympäristöään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luoneet lööppejä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hyvinvoinnista huolehtiminen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kuuluu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oppilaitoksessa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kaikille!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Hyvinvointi </a:t>
            </a:r>
            <a:r>
              <a:rPr lang="fi-FI" altLang="fi-FI" sz="2800" dirty="0">
                <a:latin typeface="Impact" pitchFamily="34" charset="0"/>
              </a:rPr>
              <a:t>tehdään yhdessä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3625"/>
            <a:ext cx="2592329" cy="114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2049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439241"/>
            <a:ext cx="4392612" cy="264944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Teemapäivän järjestelyt onnistuivat äärettömän hyvin. Meillä oli sekä innokkaita järjestäjiä että innokkaita osallistujia, jotka kaikki vaikuttivat viihtyvän tapahtumassa. Tapahtuman odotukset ylittyivät päivän aikana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Katariina Autio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Valkeakosken </a:t>
            </a: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ammatti- 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aikuisopisto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635896" y="1772816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3625"/>
            <a:ext cx="2592329" cy="114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2263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203848" y="3132257"/>
            <a:ext cx="52565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Ammattiosaajan työkykypassi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020547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577741"/>
            <a:ext cx="4392612" cy="237244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SAKU ry koordinoi passin levittämistä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antaa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tukea koulutuksen järjestäjille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passiohjaajille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työkykypassin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tärkein tavoite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motivoida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ohjata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opiskelija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omaehtoiseen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säännölliseen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toiminta-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työkyvyn edistämiseen jo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opintojen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aikana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Työkyvyn edistämistä jo opintojen aikana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5" y="2817214"/>
            <a:ext cx="1489826" cy="12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8113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936" y="2108381"/>
            <a:ext cx="4392414" cy="33111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Työkykypassin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osa-alueet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(5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 40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h):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toiminta-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työkykyä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edistävä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liikunta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terveysosaaminen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ammatin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työkykyvalmiudet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harrastuneisuus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yhteistyötaidot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työkykyvalmiuksien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vahvistaminen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suorituksia opinnoista 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vapaa-ajalta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suorittamisesta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merkintä päättötodistukseen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Näistä syntyy työkykypassi</a:t>
            </a:r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5" y="2817214"/>
            <a:ext cx="1489826" cy="12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1277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707904" y="3132257"/>
            <a:ext cx="4752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SAKU ry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318708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162243"/>
            <a:ext cx="4392612" cy="320344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Ammattiosaajan työkykypassin suorittaminen on työnantajalle merkki työnhakijan aktiivisuudesta. Passin suorittamiseen minua motivoi omasta hyvinvoinnista huolehtiminen ja työn tuloksien näkyminen. Suoritusten seuraaminen aktivoi tekemään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enemmän.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Katri Hatanpää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Tampereen seudun ammattiopisto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635896" y="1484784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5" y="2817214"/>
            <a:ext cx="1489826" cy="12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17623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23928" y="2375122"/>
            <a:ext cx="4464422" cy="277768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toimii työkykypassin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toteuttamisen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tukena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rennolla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otteella viestiä siitä, mitä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pitää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sisällään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ammatillinen osaaminen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miten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huomioidaan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kehon ominaisuuksia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rajoituksia työnteossa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miksi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on tärkeää pitää itsestään huolta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sisältöjä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myös henkilöstölle: 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www.arjenarkki.fi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ALPO.fi-hyvinvointiportaali – faktoja rennosti</a:t>
            </a:r>
            <a:endParaRPr lang="fi-FI" altLang="fi-FI" sz="2800" dirty="0">
              <a:latin typeface="Impact" pitchFamily="34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3062166"/>
            <a:ext cx="2160240" cy="73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650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203848" y="3132257"/>
            <a:ext cx="52565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Tutortoiminta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ja opiskelijaparlamentti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90987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098123"/>
            <a:ext cx="4392612" cy="333168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harrastustoiminnan tutoreille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kaksiosainen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koulutus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koulutus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räätälöitävissä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koulutuksen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järjestäjän tai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oppilaitoksen tarpeisiin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sisältöinä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tutorina toimiminen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tapahtuman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järjestäminen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ryhmän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ohjaaminen 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SAKU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ry:n paikallisen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toiminnan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toteuttajia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esim.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tansanialaisen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jalkapallon karsintaturnaus,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Ammatti-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osaajan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liikuntavuoden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lajit,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jne.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Harrastetutorit </a:t>
            </a:r>
            <a:r>
              <a:rPr lang="fi-FI" altLang="fi-FI" sz="2800" dirty="0">
                <a:latin typeface="Impact" pitchFamily="34" charset="0"/>
              </a:rPr>
              <a:t>kouluarjen aktivaattoreina</a:t>
            </a:r>
          </a:p>
        </p:txBody>
      </p:sp>
    </p:spTree>
    <p:extLst>
      <p:ext uri="{BB962C8B-B14F-4D97-AF65-F5344CB8AC3E}">
        <p14:creationId xmlns:p14="http://schemas.microsoft.com/office/powerpoint/2010/main" val="136409264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407180"/>
            <a:ext cx="4392612" cy="271356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Jos jokin asia on pielessä tai kaipaa parannusta, niin asiat tulevat kuulluksi, kun puhutaan porukalla. Vaikka ollaankin nuoria, niin porukkana meitä on pakko kuunnella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Sini Tamminen ja Tero 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Kosunen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Hämeen </a:t>
            </a: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ammatti-instituutti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635896" y="1700808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8197263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3131840" y="1490263"/>
            <a:ext cx="5256510" cy="45473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opiskelijoiden ääni kuuluville</a:t>
            </a:r>
            <a:endParaRPr lang="fi-FI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tehtävinä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kulttuuriasioiden 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esilletuonnin edistäminen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liikuntamahdollisuuksien 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edistäminen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hyvinvointia 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edistävien asioiden esilletuominen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tiedotuksen 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varmistaminen opiskelijakunnille ja yhteyshenkilöille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palautteen antaminen opiskelijatoiminnasta</a:t>
            </a:r>
            <a:endParaRPr lang="fi-FI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yhteistyö 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opiskelijajärjestöihin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opiskelijaparlamentti valitsee keskuudestaan </a:t>
            </a: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opiskelijaedustajan 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 ry:n hallitukseen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rgbClr val="F79646">
                  <a:lumMod val="75000"/>
                </a:srgb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kokoontui 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ensimmäisen kerran 2013 </a:t>
            </a:r>
            <a:r>
              <a:rPr lang="fi-FI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SAKUstars-kulttuurikilpailujen</a:t>
            </a:r>
            <a:r>
              <a:rPr lang="fi-FI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yhteydessä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solidFill>
                  <a:prstClr val="black"/>
                </a:solidFill>
                <a:latin typeface="Impact" pitchFamily="34" charset="0"/>
              </a:rPr>
              <a:t>Opiskelijaparlamentti</a:t>
            </a:r>
            <a:endParaRPr lang="fi-FI" altLang="fi-FI" sz="2800" dirty="0">
              <a:solidFill>
                <a:prstClr val="black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8571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86394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707904" y="3132257"/>
            <a:ext cx="4752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HENKILÖSTÖLLE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929633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545680"/>
            <a:ext cx="4392612" cy="243656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voittoja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osallistumisia,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kohtaamisia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liikunnan iloa noin 20 lajissa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lajeina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esim. golf, yleisurheilu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beach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volley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suunnistus,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keilailu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hiihto,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sähly,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lentopallo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puolimaraton, petankki,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uinti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uusille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entisille ja nykyisille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mestareille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liikunnallista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yhdessäoloa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kollegakohtaamisia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Liikuntaa ja kisoja</a:t>
            </a:r>
            <a:endParaRPr lang="fi-FI" altLang="fi-FI" sz="28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58344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439239"/>
            <a:ext cx="4392612" cy="264944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Tapahtumat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ovat hauskoja irtiottoja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arjesta,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niissä tutustuu paitsi omaan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henkilöstöön, myös muihin koulutus-yhtymiin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Kisat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tarjoavat riemukkaita hetkiä kaikille riippumatta siitä, millainen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liikkuja kukin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on.”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Titta Uunila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Keski-Pohjanmaan koulutusyhtymä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635896" y="1745521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8197263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3076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Järjestö lyhyesti</a:t>
            </a:r>
            <a:endParaRPr lang="fi-FI" altLang="fi-FI" sz="2800" dirty="0">
              <a:latin typeface="Impact" pitchFamily="34" charset="0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3995738" y="2172502"/>
            <a:ext cx="4392612" cy="318292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ammatillisen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koulutuksen oma liikunta-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kulttuurijärjestö sekä hyvinvoinnin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edistämisen yhteistyöorganisaatio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jäsenenä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67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ammatillisen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koulutuksen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järjestäjää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toiminnan piirissä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opiskelijoita noin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128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000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henkilöstöä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20 000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kattaa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noin 90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ammatillisen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koulutuksen kentästä</a:t>
            </a:r>
          </a:p>
        </p:txBody>
      </p:sp>
    </p:spTree>
    <p:extLst>
      <p:ext uri="{BB962C8B-B14F-4D97-AF65-F5344CB8AC3E}">
        <p14:creationId xmlns:p14="http://schemas.microsoft.com/office/powerpoint/2010/main" val="68814527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7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23928" y="1927562"/>
            <a:ext cx="4464422" cy="36728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Liikkeelle.net kokoaa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minuutit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tai askeleet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ammatillisen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koulutuksen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henkilöstön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liikuntakampanjat toteutettavaksi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omassa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työyhteisössä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herättelyä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kannustusta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omaan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liikkumiseen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tavoitteena terveysliikunnan suosituksen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mukainen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liikuntamäärä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viikossa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toteutetaan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tiimeinä: liikettä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yhteisöllisyyttä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positiivista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porinaa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yhdessä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tekemisestä!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Liikuntakampanjat</a:t>
            </a:r>
            <a:endParaRPr lang="fi-FI" altLang="fi-FI" sz="2800" dirty="0">
              <a:latin typeface="Impact" pitchFamily="34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9" y="2964941"/>
            <a:ext cx="2592329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2917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23928" y="2652117"/>
            <a:ext cx="4464422" cy="22236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järjestetty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viisi kertaa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teemoilla Marssi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Marsiin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Aikamatka, Tour de SAKU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Askella amikseen, Kunnon seitsenottelu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syksyllä 2014: Tosielämän tähti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liikuntasuorituksina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kerätty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minuutteja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tai askeleita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noin 2 000 osallistujaa vuosittain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Liikuntakampanjat</a:t>
            </a:r>
            <a:endParaRPr lang="fi-FI" altLang="fi-FI" sz="2800" dirty="0">
              <a:latin typeface="Impact" pitchFamily="34" charset="0"/>
            </a:endParaRP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9" y="2964941"/>
            <a:ext cx="2592329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75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1789061"/>
            <a:ext cx="4392612" cy="3949799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Positiivinen asenne ja tiimihenki ovat aina kampanjan aikana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korkealla.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Oli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kiva todeta: Hymy itselle joka viikolta. Hyvä minä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lainaukset palautteista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Sijoitukseemme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olemme tällä kertaa tyytyväisiä, mutta olemme alkaneet kasata jo ensi vuoden tiimiä motolla: Tavoitteena ei ole voitto, vaan murskavoitto! Tervetuloa tiimiimme.”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Taina Kaasalainen,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Hyrian</a:t>
            </a: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Hännät -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tiimi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635896" y="1052736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9" y="2964941"/>
            <a:ext cx="2592329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9923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790618"/>
            <a:ext cx="4392612" cy="194668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Ota omaksesi myös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Sporttipäivät, kolmipäiväinen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monipuolinen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”liikuntamaraton”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kulttuurivaellus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tutustuttaa heinäkuussa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kotimaisiin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kulttuurikohteisiin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vaellukset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Lapin maisemiin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Liikettä, yhdessäoloa ja elämyksiä</a:t>
            </a:r>
          </a:p>
        </p:txBody>
      </p:sp>
    </p:spTree>
    <p:extLst>
      <p:ext uri="{BB962C8B-B14F-4D97-AF65-F5344CB8AC3E}">
        <p14:creationId xmlns:p14="http://schemas.microsoft.com/office/powerpoint/2010/main" val="263997070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407181"/>
            <a:ext cx="4392612" cy="271356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mahdollisuuden haastaa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itsensä 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saada tukea työkyvystä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huolehtimiseen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tilaisuuksia kollegakohtaamisiin,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verkostoitumiseen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oppimiseen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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opiskelu-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työhyvinvoinnin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edistäminen ammatillisessa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koulutuksessa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voimavaroja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työssä jaksamiseen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SAKU ry tarjoaa henkilöstölle</a:t>
            </a:r>
            <a:endParaRPr lang="fi-FI" altLang="fi-FI" sz="28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56960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563888" y="3132257"/>
            <a:ext cx="48965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Arjen arkki -palvelutoiminta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353704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854739"/>
            <a:ext cx="4392612" cy="181844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tavoitteena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kehittää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levittää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hyvinvoinnin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edistämisen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malleja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ammatillisessa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koulutuksessa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sisältöjä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luodaan yhdessä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koulutuksen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järjestäjien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asiantuntijaorganisaatioi-	den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sekä järjestöjen kanssa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Hyviä käytäntöjä</a:t>
            </a:r>
            <a:endParaRPr lang="fi-FI" altLang="fi-FI" sz="28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85355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1628760"/>
            <a:ext cx="4392612" cy="427040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hyvien käytäntöjen levittäminen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arjenarkki.fi-sivut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menetelmätori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SAKU on the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road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-kiertue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seminaarit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muut tapahtumat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Ammatillisen koulutuksen hyvinvointipäivät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Helavalkeat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hankekumppanuus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kentän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tuntemus, koordinaatio-kokemus 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Arjen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arkki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-tietokanta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verkostot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sekä tulosten mallintaminen ja levittäminen </a:t>
            </a:r>
            <a:endParaRPr lang="fi-FI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Arjen arkki käytännössä</a:t>
            </a:r>
            <a:endParaRPr lang="fi-FI" altLang="fi-FI" sz="28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95299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311001"/>
            <a:ext cx="4392612" cy="290592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aktiivinen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sähköinen viestintä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koulutus-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konsultointipalvelut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hyvinvoivan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oppimisympäristön mallin käyttöönoton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tuki (Hyvinvoivan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oppimisympäristön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tarkistuslista)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tutorkoulutukset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työkykypassin käyttöönoton tuki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Arjen arkki käytännössä</a:t>
            </a:r>
          </a:p>
        </p:txBody>
      </p:sp>
    </p:spTree>
    <p:extLst>
      <p:ext uri="{BB962C8B-B14F-4D97-AF65-F5344CB8AC3E}">
        <p14:creationId xmlns:p14="http://schemas.microsoft.com/office/powerpoint/2010/main" val="268810358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491880" y="3132257"/>
            <a:ext cx="49685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Koulutuskeskus Kuerkievari</a:t>
            </a:r>
            <a:br>
              <a:rPr lang="fi-FI" altLang="fi-FI" dirty="0" smtClean="0">
                <a:latin typeface="Impact" pitchFamily="34" charset="0"/>
              </a:rPr>
            </a:br>
            <a:r>
              <a:rPr lang="fi-FI" altLang="fi-FI" dirty="0" smtClean="0">
                <a:latin typeface="Impact" pitchFamily="34" charset="0"/>
              </a:rPr>
              <a:t>Äkäslompolo (Ylläs)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635029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3076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Visio ohjaa toimintaa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3995936" y="1618504"/>
            <a:ext cx="4464694" cy="429091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 </a:t>
            </a:r>
            <a:r>
              <a:rPr lang="fi-FI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</a:t>
            </a: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…yhdistää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Ihmiset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ovat järjestömme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tärkein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voimavara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toimimme sen mukaisesti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  <a:r>
              <a:rPr lang="fi-FI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läsnä </a:t>
            </a: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arjessa</a:t>
            </a:r>
            <a:b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Toimintamme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osa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oppilaitoksen arki-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päivää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siellä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tehtyä hyvinvointityötä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  <a:r>
              <a:rPr lang="fi-FI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tarjoaa </a:t>
            </a: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elämyksiä</a:t>
            </a:r>
            <a:b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SAKU-henki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voiman lähde, fiilistä,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onnistumisia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yhdessä tekemistä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  <a:r>
              <a:rPr lang="fi-FI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muuttaa </a:t>
            </a: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maailmaa</a:t>
            </a:r>
            <a:b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Toiminnallamme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konkreettinen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vaikutus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hyvinvointiin ammatillisessa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koulutuksessa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512747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76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790619"/>
            <a:ext cx="4392612" cy="194668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toiminnan tavoitteena SAKU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ry:n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perustehtävän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tukeminen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sekä 	henkilöstön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opiskelijoiden hyvinvointi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seminaarit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leirikoulut,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opiskelija-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kurssit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virkistysmatkat jne.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myös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yksityisille matkailijoille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Ammatillisen </a:t>
            </a:r>
            <a:r>
              <a:rPr lang="fi-FI" altLang="fi-FI" sz="2800" dirty="0">
                <a:latin typeface="Impact" pitchFamily="34" charset="0"/>
              </a:rPr>
              <a:t>koulutuksen </a:t>
            </a:r>
            <a:r>
              <a:rPr lang="fi-FI" altLang="fi-FI" sz="2800" dirty="0" smtClean="0">
                <a:latin typeface="Impact" pitchFamily="34" charset="0"/>
              </a:rPr>
              <a:t>kohtaamispaikka</a:t>
            </a:r>
            <a:endParaRPr lang="fi-FI" altLang="fi-FI" sz="2800" dirty="0">
              <a:latin typeface="Impact" pitchFamily="34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3" y="2990785"/>
            <a:ext cx="2665481" cy="8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263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3995738" y="2513619"/>
            <a:ext cx="4392612" cy="250068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56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vuodepaikkaa, luentotilat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savusauna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Lapin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taikaa, omaa rauhaa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luontoliikuntaa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ladulla ja vaellusreiteillä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Suomen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upeimmat laskettelurinteet!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varaukset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tiedustelut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SAKU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ry:n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toimistolta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katso myös www.kuerkievari.fi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Ammatillisen </a:t>
            </a:r>
            <a:r>
              <a:rPr lang="fi-FI" altLang="fi-FI" sz="2800" dirty="0">
                <a:latin typeface="Impact" pitchFamily="34" charset="0"/>
              </a:rPr>
              <a:t>koulutuksen </a:t>
            </a:r>
            <a:r>
              <a:rPr lang="fi-FI" altLang="fi-FI" sz="2800" dirty="0" smtClean="0">
                <a:latin typeface="Impact" pitchFamily="34" charset="0"/>
              </a:rPr>
              <a:t>kohtaamispaikka</a:t>
            </a:r>
            <a:endParaRPr lang="fi-FI" altLang="fi-FI" sz="2800" dirty="0">
              <a:latin typeface="Impact" pitchFamily="34" charset="0"/>
            </a:endParaRPr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3" y="2990785"/>
            <a:ext cx="2665481" cy="8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877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792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491880" y="3132257"/>
            <a:ext cx="49685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SAKU ry:n toimisto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palveluksessanne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091022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3979676" y="1889708"/>
            <a:ext cx="4392612" cy="4372992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järjestösihteeri Terhi Lehmussaari 	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kulttuuritoiminta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Kuerkievari</a:t>
            </a:r>
            <a:endParaRPr lang="fi-FI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järjestötoiminta ja taloushallinto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liikuntakoordinaattori Miia </a:t>
            </a:r>
            <a:r>
              <a:rPr lang="fi-FI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Uskalinmäki</a:t>
            </a:r>
            <a:endParaRPr lang="fi-FI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liikuntatoiminta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sekä opiskelijat että henkilöstö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tiedottaja Sari </a:t>
            </a:r>
            <a:r>
              <a:rPr lang="fi-FI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Mantila-Savolainen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tiedotus ja viestintä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Hyvinvointivirtaa-teemaviikko</a:t>
            </a:r>
            <a:endParaRPr lang="fi-FI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opiskelijaparlamentti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toiminnanjohtaja Saija Sippola 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talous ja hallinto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toiminnan suunnittelu ja johtaminen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solidFill>
                  <a:prstClr val="black"/>
                </a:solidFill>
                <a:latin typeface="Impact" pitchFamily="34" charset="0"/>
              </a:rPr>
              <a:t>Meidät löydät Tampereelta </a:t>
            </a:r>
            <a:br>
              <a:rPr lang="fi-FI" altLang="fi-FI" sz="2800" dirty="0" smtClean="0">
                <a:solidFill>
                  <a:prstClr val="black"/>
                </a:solidFill>
                <a:latin typeface="Impact" pitchFamily="34" charset="0"/>
              </a:rPr>
            </a:br>
            <a:r>
              <a:rPr lang="fi-FI" altLang="fi-FI" sz="2800" dirty="0" smtClean="0">
                <a:solidFill>
                  <a:prstClr val="black"/>
                </a:solidFill>
                <a:latin typeface="Impact" pitchFamily="34" charset="0"/>
              </a:rPr>
              <a:t>– tai </a:t>
            </a:r>
            <a:r>
              <a:rPr lang="fi-FI" altLang="fi-FI" sz="2800" dirty="0" err="1" smtClean="0">
                <a:solidFill>
                  <a:prstClr val="black"/>
                </a:solidFill>
                <a:latin typeface="Impact" pitchFamily="34" charset="0"/>
              </a:rPr>
              <a:t>SAKU-tapahtumista</a:t>
            </a:r>
            <a:r>
              <a:rPr lang="fi-FI" altLang="fi-FI" sz="2800" dirty="0" smtClean="0">
                <a:solidFill>
                  <a:prstClr val="black"/>
                </a:solidFill>
                <a:latin typeface="Impact" pitchFamily="34" charset="0"/>
              </a:rPr>
              <a:t> ympäri maata</a:t>
            </a:r>
            <a:endParaRPr lang="fi-FI" altLang="fi-FI" sz="2800" dirty="0">
              <a:solidFill>
                <a:prstClr val="black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724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3635896" y="1772816"/>
            <a:ext cx="4968552" cy="461921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atk-vastaava </a:t>
            </a: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Pasi Honkala 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kampanjasivujen ja tietokantojen jne. tekninen 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toteutus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endParaRPr lang="fi-FI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Arjen arkki -tiimi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koulutuskoordinaattori Tiina </a:t>
            </a:r>
            <a:r>
              <a:rPr lang="fi-FI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Hasari</a:t>
            </a:r>
            <a:endParaRPr lang="fi-FI" sz="16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tutorkoulutukset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liikuntahankkeet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menetelmäkehittäjä Susanna Ågren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hyvien käytäntöjen kerääminen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Arjen arkki -tietokanta ja -viestintä 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verkostokoordinaattori </a:t>
            </a: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Ville Virtanen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työkykypassin käyttöönoton koordinointi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hyvinvoivan oppimisympäristön koulutukset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hyvinvointiverkoston toiminta</a:t>
            </a:r>
          </a:p>
        </p:txBody>
      </p:sp>
      <p:sp>
        <p:nvSpPr>
          <p:cNvPr id="10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solidFill>
                  <a:prstClr val="black"/>
                </a:solidFill>
                <a:latin typeface="Impact" pitchFamily="34" charset="0"/>
              </a:rPr>
              <a:t>Meidät löydät Tampereelta </a:t>
            </a:r>
            <a:br>
              <a:rPr lang="fi-FI" altLang="fi-FI" sz="2800" dirty="0">
                <a:solidFill>
                  <a:prstClr val="black"/>
                </a:solidFill>
                <a:latin typeface="Impact" pitchFamily="34" charset="0"/>
              </a:rPr>
            </a:br>
            <a:r>
              <a:rPr lang="fi-FI" altLang="fi-FI" sz="2800" dirty="0">
                <a:solidFill>
                  <a:prstClr val="black"/>
                </a:solidFill>
                <a:latin typeface="Impact" pitchFamily="34" charset="0"/>
              </a:rPr>
              <a:t>– tai </a:t>
            </a:r>
            <a:r>
              <a:rPr lang="fi-FI" altLang="fi-FI" sz="2800" dirty="0" err="1">
                <a:solidFill>
                  <a:prstClr val="black"/>
                </a:solidFill>
                <a:latin typeface="Impact" pitchFamily="34" charset="0"/>
              </a:rPr>
              <a:t>SAKU-tapahtumista</a:t>
            </a:r>
            <a:r>
              <a:rPr lang="fi-FI" altLang="fi-FI" sz="2800" dirty="0">
                <a:solidFill>
                  <a:prstClr val="black"/>
                </a:solidFill>
                <a:latin typeface="Impact" pitchFamily="34" charset="0"/>
              </a:rPr>
              <a:t> ympäri maata</a:t>
            </a:r>
          </a:p>
        </p:txBody>
      </p:sp>
    </p:spTree>
    <p:extLst>
      <p:ext uri="{BB962C8B-B14F-4D97-AF65-F5344CB8AC3E}">
        <p14:creationId xmlns:p14="http://schemas.microsoft.com/office/powerpoint/2010/main" val="314101670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pic>
        <p:nvPicPr>
          <p:cNvPr id="5" name="Kuva 4" descr="ryhma on Vimeo - Internet Explore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87" y="764704"/>
            <a:ext cx="6048672" cy="4439186"/>
          </a:xfrm>
          <a:prstGeom prst="rect">
            <a:avLst/>
          </a:prstGeom>
        </p:spPr>
      </p:pic>
      <p:sp>
        <p:nvSpPr>
          <p:cNvPr id="4" name="Tekstiruutu 4"/>
          <p:cNvSpPr txBox="1">
            <a:spLocks noChangeArrowheads="1"/>
          </p:cNvSpPr>
          <p:nvPr/>
        </p:nvSpPr>
        <p:spPr bwMode="auto">
          <a:xfrm>
            <a:off x="2444998" y="5373216"/>
            <a:ext cx="4235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1400" dirty="0" smtClean="0">
                <a:latin typeface="Impact" pitchFamily="34" charset="0"/>
                <a:hlinkClick r:id="rId4"/>
              </a:rPr>
              <a:t>Katso  video</a:t>
            </a:r>
            <a:endParaRPr lang="fi-FI" altLang="fi-FI" sz="14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959264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4104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45720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5670550"/>
            <a:ext cx="136207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kstiruutu 4"/>
          <p:cNvSpPr txBox="1">
            <a:spLocks noChangeArrowheads="1"/>
          </p:cNvSpPr>
          <p:nvPr/>
        </p:nvSpPr>
        <p:spPr bwMode="auto">
          <a:xfrm>
            <a:off x="4508500" y="2708920"/>
            <a:ext cx="423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i-FI" altLang="fi-FI" dirty="0">
                <a:latin typeface="Impact" pitchFamily="34" charset="0"/>
              </a:rPr>
              <a:t>Kiitos!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4508500" y="4725144"/>
            <a:ext cx="42354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www.sakury.net</a:t>
            </a:r>
            <a:endParaRPr lang="fi-FI" sz="20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558479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3076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>
                <a:latin typeface="Impact" pitchFamily="34" charset="0"/>
              </a:rPr>
              <a:t>Toiminnan jako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3995738" y="1831384"/>
            <a:ext cx="4392612" cy="386516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opiskelijoiden Action-toiminta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kipinöitä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motivaatiota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harrastamiseen</a:t>
            </a: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opiskelijoiden työkykytoiminta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paikallista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toimintaa,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tavoitteena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työ- ja toimintakyvyn edistäminen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henkilöstön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työhyvinvointitoiminta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työhyvinvointia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edistävät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virikkeet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tapahtumat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Arjen arkki -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palvelutoiminta</a:t>
            </a:r>
          </a:p>
          <a:p>
            <a:pPr lvl="1"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hyvinvoinnin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edistämisen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mallien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kehittäminen ja levittäminen</a:t>
            </a:r>
          </a:p>
        </p:txBody>
      </p:sp>
    </p:spTree>
    <p:extLst>
      <p:ext uri="{BB962C8B-B14F-4D97-AF65-F5344CB8AC3E}">
        <p14:creationId xmlns:p14="http://schemas.microsoft.com/office/powerpoint/2010/main" val="69260645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7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35241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3175" y="-6350"/>
            <a:ext cx="9144000" cy="6858000"/>
          </a:xfrm>
          <a:prstGeom prst="rect">
            <a:avLst/>
          </a:prstGeom>
          <a:solidFill>
            <a:schemeClr val="bg1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0" y="0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175" y="6454775"/>
            <a:ext cx="9144000" cy="4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8743950" y="0"/>
            <a:ext cx="4032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056" name="Tekstiruutu 4"/>
          <p:cNvSpPr txBox="1">
            <a:spLocks noChangeArrowheads="1"/>
          </p:cNvSpPr>
          <p:nvPr/>
        </p:nvSpPr>
        <p:spPr bwMode="auto">
          <a:xfrm>
            <a:off x="3707904" y="3132257"/>
            <a:ext cx="4752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dirty="0" smtClean="0">
                <a:latin typeface="Impact" pitchFamily="34" charset="0"/>
              </a:rPr>
              <a:t>OPISKELIJALLE</a:t>
            </a:r>
            <a:endParaRPr lang="fi-FI" altLang="fi-FI" dirty="0">
              <a:latin typeface="Impact" pitchFamily="34" charset="0"/>
            </a:endParaRPr>
          </a:p>
        </p:txBody>
      </p:sp>
      <p:pic>
        <p:nvPicPr>
          <p:cNvPr id="12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654425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909738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3076" name="Tekstiruutu 5"/>
          <p:cNvSpPr txBox="1">
            <a:spLocks noChangeArrowheads="1"/>
          </p:cNvSpPr>
          <p:nvPr/>
        </p:nvSpPr>
        <p:spPr bwMode="auto">
          <a:xfrm>
            <a:off x="539552" y="746125"/>
            <a:ext cx="7775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i-FI" altLang="fi-FI" sz="2800" dirty="0" smtClean="0">
                <a:latin typeface="Impact" pitchFamily="34" charset="0"/>
              </a:rPr>
              <a:t>SAKUstars </a:t>
            </a:r>
            <a:r>
              <a:rPr lang="fi-FI" altLang="fi-FI" sz="2800" dirty="0">
                <a:latin typeface="Impact" pitchFamily="34" charset="0"/>
              </a:rPr>
              <a:t>kokoaa kulttuuriosaajat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3851920" y="2545681"/>
            <a:ext cx="4392612" cy="2436564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ammattiin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opiskelevien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kolmipäiväiset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kulttuurikilpailut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osassa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oppilaitoksia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järjestetään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myös alueellisia karsintoja 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suurin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vuosittainen tapahtuma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osallistujia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paikan päällä lähes tuhat</a:t>
            </a:r>
          </a:p>
          <a:p>
            <a:pPr defTabSz="360000" fontAlgn="auto">
              <a:spcBef>
                <a:spcPts val="0"/>
              </a:spcBef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buFont typeface="Arial" pitchFamily="34" charset="0"/>
              <a:buChar char="•"/>
              <a:tabLst>
                <a:tab pos="162000" algn="l"/>
                <a:tab pos="360000" algn="l"/>
                <a:tab pos="540000" algn="l"/>
              </a:tabLst>
              <a:defRPr/>
            </a:pP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ennakkotöitä 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livelajeja noin 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sarjassa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laulua, soittoa, tanssia</a:t>
            </a: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kuvataiteita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luovaa ilmaisua, shakkia…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436"/>
            <a:ext cx="2075692" cy="18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0780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7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" y="0"/>
            <a:ext cx="9144000" cy="6858000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395536" y="403225"/>
            <a:ext cx="8334375" cy="60483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0"/>
            </a:lightRig>
          </a:scene3d>
          <a:sp3d prstMaterial="dkEdge">
            <a:bevelT w="63500" h="38100"/>
            <a:bevelB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95536" y="404664"/>
            <a:ext cx="8334375" cy="60483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95738" y="2716238"/>
            <a:ext cx="4392612" cy="209544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Täällä yleisö on ihan mahtavaa, kannustavaa ja positiivista. Yleisö lähtee mukaan, katsomossa ei olla perinteisen suomalaisesti.”</a:t>
            </a:r>
          </a:p>
          <a:p>
            <a:pPr defTabSz="360000">
              <a:spcAft>
                <a:spcPts val="500"/>
              </a:spcAft>
              <a:buClr>
                <a:schemeClr val="accent6">
                  <a:lumMod val="75000"/>
                </a:schemeClr>
              </a:buClr>
              <a:buSzPct val="85000"/>
              <a:tabLst>
                <a:tab pos="162000" algn="l"/>
                <a:tab pos="360000" algn="l"/>
                <a:tab pos="540000" algn="l"/>
              </a:tabLst>
            </a:pP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Susanna </a:t>
            </a:r>
            <a:r>
              <a:rPr lang="fi-FI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 Saku </a:t>
            </a: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Tonteri,</a:t>
            </a:r>
            <a:b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fi-FI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Koulutuskeskus Salpaus</a:t>
            </a:r>
            <a:endParaRPr lang="fi-FI" i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3419872" y="1772816"/>
            <a:ext cx="58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8000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"</a:t>
            </a:r>
            <a:endParaRPr lang="fi-FI" sz="8000" dirty="0">
              <a:solidFill>
                <a:schemeClr val="accent6">
                  <a:lumMod val="75000"/>
                </a:schemeClr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436"/>
            <a:ext cx="2075692" cy="18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2536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SAKU_kuvapohja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SAKU_kuvapohja2014</Template>
  <TotalTime>2185</TotalTime>
  <Words>546</Words>
  <Application>Microsoft Office PowerPoint</Application>
  <PresentationFormat>Näytössä katseltava diaesitys (4:3)</PresentationFormat>
  <Paragraphs>205</Paragraphs>
  <Slides>47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47</vt:i4>
      </vt:variant>
    </vt:vector>
  </HeadingPairs>
  <TitlesOfParts>
    <vt:vector size="48" baseType="lpstr">
      <vt:lpstr>SAKU_kuvapohja2014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Pieni viestintätoimisto Tampere oy</dc:creator>
  <cp:lastModifiedBy>Saija</cp:lastModifiedBy>
  <cp:revision>42</cp:revision>
  <cp:lastPrinted>2012-01-15T20:24:51Z</cp:lastPrinted>
  <dcterms:created xsi:type="dcterms:W3CDTF">2014-03-14T11:20:12Z</dcterms:created>
  <dcterms:modified xsi:type="dcterms:W3CDTF">2014-09-17T10:40:41Z</dcterms:modified>
</cp:coreProperties>
</file>