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6" r:id="rId2"/>
    <p:sldId id="284" r:id="rId3"/>
    <p:sldId id="337" r:id="rId4"/>
    <p:sldId id="349" r:id="rId5"/>
    <p:sldId id="350" r:id="rId6"/>
    <p:sldId id="288" r:id="rId7"/>
    <p:sldId id="306" r:id="rId8"/>
    <p:sldId id="324" r:id="rId9"/>
    <p:sldId id="325" r:id="rId10"/>
    <p:sldId id="316" r:id="rId11"/>
    <p:sldId id="315" r:id="rId12"/>
    <p:sldId id="314" r:id="rId13"/>
    <p:sldId id="323" r:id="rId14"/>
    <p:sldId id="339" r:id="rId15"/>
    <p:sldId id="313" r:id="rId16"/>
    <p:sldId id="291" r:id="rId17"/>
    <p:sldId id="309" r:id="rId18"/>
    <p:sldId id="290" r:id="rId19"/>
    <p:sldId id="312" r:id="rId20"/>
    <p:sldId id="317" r:id="rId21"/>
    <p:sldId id="341" r:id="rId22"/>
    <p:sldId id="293" r:id="rId23"/>
    <p:sldId id="348" r:id="rId24"/>
    <p:sldId id="359" r:id="rId25"/>
    <p:sldId id="365" r:id="rId26"/>
    <p:sldId id="378" r:id="rId27"/>
    <p:sldId id="376" r:id="rId28"/>
    <p:sldId id="382" r:id="rId29"/>
    <p:sldId id="380" r:id="rId30"/>
    <p:sldId id="366" r:id="rId31"/>
    <p:sldId id="367" r:id="rId32"/>
    <p:sldId id="379" r:id="rId33"/>
    <p:sldId id="381" r:id="rId34"/>
    <p:sldId id="368" r:id="rId35"/>
    <p:sldId id="370" r:id="rId36"/>
    <p:sldId id="369" r:id="rId37"/>
    <p:sldId id="371" r:id="rId38"/>
    <p:sldId id="372" r:id="rId39"/>
    <p:sldId id="373" r:id="rId40"/>
    <p:sldId id="374" r:id="rId41"/>
    <p:sldId id="375" r:id="rId42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7919"/>
    <a:srgbClr val="CCE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04" autoAdjust="0"/>
    <p:restoredTop sz="94660"/>
  </p:normalViewPr>
  <p:slideViewPr>
    <p:cSldViewPr>
      <p:cViewPr varScale="1">
        <p:scale>
          <a:sx n="116" d="100"/>
          <a:sy n="116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A1BD1-306E-4AEE-AAC7-A154368DD0BC}" type="datetimeFigureOut">
              <a:rPr lang="fi-FI"/>
              <a:pPr>
                <a:defRPr/>
              </a:pPr>
              <a:t>5.2.2015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66758-AD77-4864-9050-6F3FEAAD63A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8188705"/>
      </p:ext>
    </p:extLst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C7AA4-7E9D-4EF0-A8BB-041528E20F4B}" type="datetimeFigureOut">
              <a:rPr lang="fi-FI"/>
              <a:pPr>
                <a:defRPr/>
              </a:pPr>
              <a:t>5.2.2015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8840B-BB0C-4828-A9E6-A0E214E4983E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8727277"/>
      </p:ext>
    </p:extLst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57F04-6050-4F9F-8B75-5CA7585EE87A}" type="datetimeFigureOut">
              <a:rPr lang="fi-FI"/>
              <a:pPr>
                <a:defRPr/>
              </a:pPr>
              <a:t>5.2.2015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91A13-FD24-477E-B15B-526308F0EB44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2017051"/>
      </p:ext>
    </p:extLst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DA6F2-C5BB-44E2-8261-DF291A1F7836}" type="datetimeFigureOut">
              <a:rPr lang="fi-FI"/>
              <a:pPr>
                <a:defRPr/>
              </a:pPr>
              <a:t>5.2.2015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D02B-B9EB-4852-8744-F5590D8A998B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2980986"/>
      </p:ext>
    </p:extLst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19B1D-192C-4D76-9A0A-EEF6D989CC7D}" type="datetimeFigureOut">
              <a:rPr lang="fi-FI"/>
              <a:pPr>
                <a:defRPr/>
              </a:pPr>
              <a:t>5.2.2015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D7B44-B05D-4656-BCCC-A2848A2F38D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009791"/>
      </p:ext>
    </p:extLst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B92F1-A476-4E26-B87C-7013F2EEE79B}" type="datetimeFigureOut">
              <a:rPr lang="fi-FI"/>
              <a:pPr>
                <a:defRPr/>
              </a:pPr>
              <a:t>5.2.2015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8193A-E457-4D6E-B197-FF654E75327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7478506"/>
      </p:ext>
    </p:extLst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FFFF9-91BF-46A3-ABE2-6FE2FC707D50}" type="datetimeFigureOut">
              <a:rPr lang="fi-FI"/>
              <a:pPr>
                <a:defRPr/>
              </a:pPr>
              <a:t>5.2.2015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15B9A-C4DD-4DF9-A534-43F8511BA37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7990374"/>
      </p:ext>
    </p:extLst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219FC-4571-41B7-9E9D-327DBEEBFDE4}" type="datetimeFigureOut">
              <a:rPr lang="fi-FI"/>
              <a:pPr>
                <a:defRPr/>
              </a:pPr>
              <a:t>5.2.2015</a:t>
            </a:fld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CB584-21B5-4A36-9610-C658035A25E7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5147414"/>
      </p:ext>
    </p:extLst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6FCBC-4C6B-450C-A252-8F9BCE3196C1}" type="datetimeFigureOut">
              <a:rPr lang="fi-FI"/>
              <a:pPr>
                <a:defRPr/>
              </a:pPr>
              <a:t>5.2.2015</a:t>
            </a:fld>
            <a:endParaRPr lang="fi-FI" dirty="0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4F273-0AB3-4CCF-8250-675BF103484D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7812589"/>
      </p:ext>
    </p:extLst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9D98F-BA09-459A-8AB5-10D5C4D54A44}" type="datetimeFigureOut">
              <a:rPr lang="fi-FI"/>
              <a:pPr>
                <a:defRPr/>
              </a:pPr>
              <a:t>5.2.2015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01927-AD2C-45AF-8EE7-1C7E15085CF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6214112"/>
      </p:ext>
    </p:extLst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C5631-7F80-42CA-A51B-302D3EACEE7A}" type="datetimeFigureOut">
              <a:rPr lang="fi-FI"/>
              <a:pPr>
                <a:defRPr/>
              </a:pPr>
              <a:t>5.2.2015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50B56-DBAD-43AE-8D11-F9EBBE005C0F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1578444"/>
      </p:ext>
    </p:extLst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perustyyl. napsautt.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tekstin perustyylejä napsauttamalla</a:t>
            </a:r>
          </a:p>
          <a:p>
            <a:pPr lvl="1"/>
            <a:r>
              <a:rPr lang="fi-FI" altLang="fi-FI" smtClean="0"/>
              <a:t>toinen taso</a:t>
            </a:r>
          </a:p>
          <a:p>
            <a:pPr lvl="2"/>
            <a:r>
              <a:rPr lang="fi-FI" altLang="fi-FI" smtClean="0"/>
              <a:t>kolmas taso</a:t>
            </a:r>
          </a:p>
          <a:p>
            <a:pPr lvl="3"/>
            <a:r>
              <a:rPr lang="fi-FI" altLang="fi-FI" smtClean="0"/>
              <a:t>neljäs taso</a:t>
            </a:r>
          </a:p>
          <a:p>
            <a:pPr lvl="4"/>
            <a:r>
              <a:rPr lang="fi-FI" altLang="fi-FI" smtClean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68CFAB-0DBA-4BA7-AE3C-B35D6951DBEF}" type="datetimeFigureOut">
              <a:rPr lang="fi-FI"/>
              <a:pPr>
                <a:defRPr/>
              </a:pPr>
              <a:t>5.2.2015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71DF5A-E19B-435A-97F5-ACC33652844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vimeo.com/107626296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779912" y="2492896"/>
            <a:ext cx="482002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3000" dirty="0" smtClean="0">
                <a:latin typeface="Impact" pitchFamily="34" charset="0"/>
              </a:rPr>
              <a:t>Näkyykö SAKU ry oppilaitosten arjessa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3000" dirty="0" smtClean="0">
                <a:latin typeface="Impact" pitchFamily="34" charset="0"/>
              </a:rPr>
              <a:t>- entä viestinnässä?</a:t>
            </a:r>
            <a:endParaRPr lang="fi-FI" altLang="fi-FI" sz="3000" dirty="0">
              <a:latin typeface="Impact" pitchFamily="34" charset="0"/>
            </a:endParaRPr>
          </a:p>
        </p:txBody>
      </p:sp>
      <p:sp>
        <p:nvSpPr>
          <p:cNvPr id="14" name="Tekstiruutu 13"/>
          <p:cNvSpPr txBox="1"/>
          <p:nvPr/>
        </p:nvSpPr>
        <p:spPr>
          <a:xfrm>
            <a:off x="4508500" y="4437112"/>
            <a:ext cx="423545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Saija Sippola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4.2.2015</a:t>
            </a:r>
            <a:br>
              <a:rPr lang="fi-FI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www.sakury.net</a:t>
            </a:r>
            <a:endParaRPr lang="fi-FI" sz="20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8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4572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5670550"/>
            <a:ext cx="136207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1447945"/>
            <a:ext cx="4392612" cy="46320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valtakunnallinen teemaviikko 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teemoina terveys, turvallisuus ja 	viihtyvyys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opiskelijoita kiinnostavat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toiminnalliset toteutukset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esim. messut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toiminta-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työkyvyn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testipisteet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häkämittaus,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pyörähdys-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auto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harrastustoiminnan esittelyt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julkkisvierailut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tarjolla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valmiita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kokonaisuuksia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SAKU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ry:ltä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yhteistyökumppaneilta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teemapäiviin tilattaviksi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vuonna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2014 mukana 74 oppilaitosta,</a:t>
            </a:r>
            <a:b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opiskelijoita kohdattiin noin 28 000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Hyvinvointivirtaa oppilaitoksissa viikolla 40</a:t>
            </a:r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3625"/>
            <a:ext cx="2592329" cy="11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7604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439241"/>
            <a:ext cx="4392612" cy="264944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Teemapäivän järjestelyt onnistuivat äärettömän hyvin. Meillä oli sekä innokkaita järjestäjiä että innokkaita osallistujia, jotka kaikki vaikuttivat viihtyvän tapahtumassa. Tapahtuman odotukset ylittyivät päivän aikana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Katariina Autio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Valkeakosken </a:t>
            </a: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ammatti- 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aikuisopisto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772816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3625"/>
            <a:ext cx="2592329" cy="11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2263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577741"/>
            <a:ext cx="4392612" cy="237244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työkykypassin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tärkein tavoite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motivoida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ohjata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opiskelija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omaehtoiseen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säännölliseen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toiminta-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työkyvyn edistämiseen jo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opintojen aikana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SAKU ry koordinoi passin levittämistä ja</a:t>
            </a:r>
            <a:b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antaa tukea koulutuksen järjestäjille ja</a:t>
            </a:r>
            <a:b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passiohjaajille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Ammattiosaajan työkykypassi</a:t>
            </a:r>
            <a:endParaRPr lang="fi-FI" altLang="fi-FI" sz="2800" dirty="0">
              <a:latin typeface="Impact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5" y="2817214"/>
            <a:ext cx="1489826" cy="12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8113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098123"/>
            <a:ext cx="4392612" cy="333168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harrastustoiminnan tutoreille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kaksiosainen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koulutus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koulutus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räätälöitävissä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järjestäjän tai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oppilaitoksen tarpeisiin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sisältöinä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tutorina toimiminen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tapahtuman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järjestäminen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ryhmän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ohjaaminen 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SAKU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ry:n paikallisen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toteuttajia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esim.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tansanialaisen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jalkapallon karsintaturnaus,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Ammatti-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osaajan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liikuntavuoden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lajit,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jne.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Harrastetutorit </a:t>
            </a:r>
            <a:r>
              <a:rPr lang="fi-FI" altLang="fi-FI" sz="2800" dirty="0">
                <a:latin typeface="Impact" pitchFamily="34" charset="0"/>
              </a:rPr>
              <a:t>kouluarjen aktivaattoreina</a:t>
            </a:r>
          </a:p>
        </p:txBody>
      </p:sp>
    </p:spTree>
    <p:extLst>
      <p:ext uri="{BB962C8B-B14F-4D97-AF65-F5344CB8AC3E}">
        <p14:creationId xmlns:p14="http://schemas.microsoft.com/office/powerpoint/2010/main" val="136409264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707904" y="3132257"/>
            <a:ext cx="4752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HENKILÖSTÖLLE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929633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545680"/>
            <a:ext cx="4392612" cy="243656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voittoja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osallistumisia,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kohtaamisia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liikunnan iloa noin 20 lajissa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lajeina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esim. golf, yleisurheilu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beach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volley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suunnistus,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keilailu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hiihto,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sähly,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lentopallo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puolimaraton, petankki,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uinti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uusille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entisille ja nykyisille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mestareille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liikunnallista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yhdessäoloa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kollegakohtaamisia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Liikuntaa ja kisoja</a:t>
            </a:r>
            <a:endParaRPr lang="fi-FI" altLang="fi-FI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8344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439239"/>
            <a:ext cx="4392612" cy="264944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Tapahtumat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ovat hauskoja irtiottoja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arjesta,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niissä tutustuu paitsi omaan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henkilöstöön, myös muihin koulutus-yhtymiin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Kisat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tarjoavat riemukkaita hetkiä kaikille riippumatta siitä, millainen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liikkuja kukin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on.”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Titta Uunila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Keski-Pohjanmaan koulutusyhtymä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745521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8197263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23928" y="2034002"/>
            <a:ext cx="4464422" cy="345992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Liikkeelle.net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kokoaa minuutit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askeleet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herättelyä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kannustusta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omaan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liikkumiseen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tavoitteena terveysliikunnan suosituksen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mukainen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liikuntamäärä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viikossa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toteutetaan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tiimeinä: liikettä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yhteisöllisyyttä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positiivista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porinaa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yhdessä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tekemisestä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noin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2 000 osallistujaa vuosittain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Liikuntakampanjat</a:t>
            </a:r>
            <a:endParaRPr lang="fi-FI" altLang="fi-FI" sz="2800" dirty="0">
              <a:latin typeface="Impact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9" y="2964941"/>
            <a:ext cx="2592329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2917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1789061"/>
            <a:ext cx="4392612" cy="3949799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Positiivinen asenne ja tiimihenki ovat aina kampanjan aikana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korkealla.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Oli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kiva todeta: Hymy itselle joka viikolta. Hyvä minä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lainaukset palautteista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Sijoitukseemme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olemme tällä kertaa tyytyväisiä, mutta olemme alkaneet kasata jo ensi vuoden tiimiä motolla: Tavoitteena ei ole voitto, vaan murskavoitto! Tervetuloa tiimiimme.”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Taina Kaasalainen,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Hyrian</a:t>
            </a: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Hännät -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tiimi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052736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9" y="2964941"/>
            <a:ext cx="2592329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9923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961177"/>
            <a:ext cx="4392612" cy="160556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Sporttipäivät, kolmipäiväinen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monipuolinen ”liikuntamaraton” 	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kulttuurivaellus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tutustuttaa heinäkuussa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kotimaisiin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kulttuurikohteisiin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vaellukset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Lapin maisemiin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Liikettä, yhdessäoloa ja elämyksiä</a:t>
            </a:r>
          </a:p>
        </p:txBody>
      </p:sp>
    </p:spTree>
    <p:extLst>
      <p:ext uri="{BB962C8B-B14F-4D97-AF65-F5344CB8AC3E}">
        <p14:creationId xmlns:p14="http://schemas.microsoft.com/office/powerpoint/2010/main" val="263997070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3076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Järjestö lyhyesti</a:t>
            </a:r>
            <a:endParaRPr lang="fi-FI" altLang="fi-FI" sz="2800" dirty="0">
              <a:latin typeface="Impact" pitchFamily="34" charset="0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3995738" y="2172502"/>
            <a:ext cx="4392612" cy="318292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ammatillisen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koulutuksen oma liikunta-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kulttuurijärjestö sekä hyvinvoinnin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edistämisen yhteistyöorganisaatio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jäsenenä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67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ammatillisen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koulutuksen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järjestäjää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toiminnan piirissä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opiskelijoita noin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128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000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henkilöstöä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20 000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kattaa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noin 90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ammatillisen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koulutuksen kentästä</a:t>
            </a:r>
          </a:p>
        </p:txBody>
      </p:sp>
    </p:spTree>
    <p:extLst>
      <p:ext uri="{BB962C8B-B14F-4D97-AF65-F5344CB8AC3E}">
        <p14:creationId xmlns:p14="http://schemas.microsoft.com/office/powerpoint/2010/main" val="68814527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108378"/>
            <a:ext cx="4392612" cy="33111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seminaarit ja muut kohtaamiset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koulutukset ja konsultoinnit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hyvien käytäntöjen levittäminen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arjenarkki.fi-sivut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menetelmätori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hankekumppanuus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kentän tuntemus, koordinaatio-kokemus ja Arjen arkki -tietokanta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verkostot sekä tulosten mallintaminen ja levittäminen 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Arjen arkki -palvelutoiminta</a:t>
            </a:r>
            <a:endParaRPr lang="fi-FI" altLang="fi-FI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95299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491880" y="3132257"/>
            <a:ext cx="49685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Koulutuskeskus Kuerkievari</a:t>
            </a:r>
            <a:br>
              <a:rPr lang="fi-FI" altLang="fi-FI" dirty="0" smtClean="0">
                <a:latin typeface="Impact" pitchFamily="34" charset="0"/>
              </a:rPr>
            </a:br>
            <a:r>
              <a:rPr lang="fi-FI" altLang="fi-FI" dirty="0" smtClean="0">
                <a:latin typeface="Impact" pitchFamily="34" charset="0"/>
              </a:rPr>
              <a:t>Äkäslompolo (Ylläs)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635029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790619"/>
            <a:ext cx="4392612" cy="194668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toiminnan tavoitteena SAKU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ry:n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perustehtävän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tukeminen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sekä 	henkilöstön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opiskelijoiden hyvinvointi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seminaarit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leirikoulut,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opiskelija-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kurssit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virkistysmatkat jne.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myös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yksityisille matkailijoille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Ammatillisen </a:t>
            </a:r>
            <a:r>
              <a:rPr lang="fi-FI" altLang="fi-FI" sz="2800" dirty="0">
                <a:latin typeface="Impact" pitchFamily="34" charset="0"/>
              </a:rPr>
              <a:t>koulutuksen </a:t>
            </a:r>
            <a:r>
              <a:rPr lang="fi-FI" altLang="fi-FI" sz="2800" dirty="0" smtClean="0">
                <a:latin typeface="Impact" pitchFamily="34" charset="0"/>
              </a:rPr>
              <a:t>kohtaamispaikka</a:t>
            </a:r>
            <a:endParaRPr lang="fi-FI" altLang="fi-FI" sz="2800" dirty="0">
              <a:latin typeface="Impact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3" y="2990785"/>
            <a:ext cx="2665481" cy="8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263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513619"/>
            <a:ext cx="4392612" cy="250068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56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vuodepaikkaa, luentotilat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savusauna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Lapin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taikaa, omaa rauhaa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luontoliikuntaa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ladulla ja vaellusreiteillä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Suomen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upeimmat laskettelurinteet!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varaukset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tiedustelut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SAKU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ry:n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toimistolta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katso myös www.kuerkievari.fi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Ammatillisen </a:t>
            </a:r>
            <a:r>
              <a:rPr lang="fi-FI" altLang="fi-FI" sz="2800" dirty="0">
                <a:latin typeface="Impact" pitchFamily="34" charset="0"/>
              </a:rPr>
              <a:t>koulutuksen </a:t>
            </a:r>
            <a:r>
              <a:rPr lang="fi-FI" altLang="fi-FI" sz="2800" dirty="0" smtClean="0">
                <a:latin typeface="Impact" pitchFamily="34" charset="0"/>
              </a:rPr>
              <a:t>kohtaamispaikka</a:t>
            </a:r>
            <a:endParaRPr lang="fi-FI" altLang="fi-FI" sz="2800" dirty="0">
              <a:latin typeface="Impact" pitchFamily="34" charset="0"/>
            </a:endParaRP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3" y="2990785"/>
            <a:ext cx="2665481" cy="8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877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792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3076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Visio ohjaa toimintaa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3995936" y="1618504"/>
            <a:ext cx="4464694" cy="429091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 </a:t>
            </a: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</a:t>
            </a: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…yhdistää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Ihmiset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ovat järjestömme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tärkein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voimavara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toimimme sen mukaisesti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läsnä </a:t>
            </a: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arjessa</a:t>
            </a:r>
            <a:b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Toimintamme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osa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oppilaitoksen arki-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päivää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siellä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tehtyä hyvinvointityötä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tarjoaa </a:t>
            </a: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elämyksiä</a:t>
            </a:r>
            <a:b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SAKU-henki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voiman lähde, fiilistä,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onnistumisia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yhdessä tekemistä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muuttaa </a:t>
            </a: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maailmaa</a:t>
            </a:r>
            <a:b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Toiminnallamme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konkreettinen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vaikutus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hyvinvointiin ammatillisessa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koulutuksessa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866926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5"/>
          <p:cNvSpPr txBox="1">
            <a:spLocks noChangeArrowheads="1"/>
          </p:cNvSpPr>
          <p:nvPr/>
        </p:nvSpPr>
        <p:spPr bwMode="auto">
          <a:xfrm>
            <a:off x="539552" y="2219380"/>
            <a:ext cx="80648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4800" dirty="0" smtClean="0">
                <a:latin typeface="Impact" pitchFamily="34" charset="0"/>
              </a:rPr>
              <a:t>Arkea ja elämyksiä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4800" dirty="0" smtClean="0">
                <a:latin typeface="Impact" pitchFamily="34" charset="0"/>
              </a:rPr>
              <a:t>- ylittääkö uutiskynnyksen?</a:t>
            </a:r>
            <a:endParaRPr lang="fi-FI" altLang="fi-FI" sz="4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0920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6024"/>
            <a:ext cx="2890482" cy="292494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49" y="1064859"/>
            <a:ext cx="2633989" cy="2920207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0648"/>
            <a:ext cx="3735731" cy="5851893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861048"/>
            <a:ext cx="2907209" cy="292020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6" y="3429000"/>
            <a:ext cx="3138897" cy="29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75821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6024"/>
            <a:ext cx="2890482" cy="292494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49" y="1064859"/>
            <a:ext cx="2633989" cy="2920207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0648"/>
            <a:ext cx="3735731" cy="5851893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861048"/>
            <a:ext cx="2907209" cy="292020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6" y="3429000"/>
            <a:ext cx="3138897" cy="2947102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Voisi ehkä ylittää?</a:t>
            </a:r>
            <a:endParaRPr lang="fi-FI" altLang="fi-FI" sz="2800" dirty="0">
              <a:latin typeface="Impact" pitchFamily="34" charset="0"/>
            </a:endParaRPr>
          </a:p>
        </p:txBody>
      </p:sp>
      <p:sp>
        <p:nvSpPr>
          <p:cNvPr id="11" name="Tekstiruutu 10"/>
          <p:cNvSpPr txBox="1"/>
          <p:nvPr/>
        </p:nvSpPr>
        <p:spPr>
          <a:xfrm>
            <a:off x="3995936" y="2311004"/>
            <a:ext cx="4464694" cy="29059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monipuolinen kuva ammatillisesta 	koulutuksesta ja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amiksista</a:t>
            </a: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viesti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myös hakijoille: mitä kaikkea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opiskeluun sisältyy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me-hengen kasvattaminen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yhteisöllisyyden rakentaminen myös 	valtakunnallisesti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monipuolisuutta uutisvirtaan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työhyvinvointi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opiskelijoiden hyvinvointi</a:t>
            </a:r>
          </a:p>
        </p:txBody>
      </p:sp>
    </p:spTree>
    <p:extLst>
      <p:ext uri="{BB962C8B-B14F-4D97-AF65-F5344CB8AC3E}">
        <p14:creationId xmlns:p14="http://schemas.microsoft.com/office/powerpoint/2010/main" val="197665382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491880" y="3132257"/>
            <a:ext cx="4968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VINKKEJÄ SAKU-VIESTINTÄÄN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294053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707904" y="3132257"/>
            <a:ext cx="4752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OPISKELIJALLE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909738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936" y="1288926"/>
            <a:ext cx="4392414" cy="495007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kukin jäsenyhteisö nimeää omat yhteyshenkilönsä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yhteyshenkilöiden ”lajityypit”: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rehtori / yksikön johtaja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työyhteisöliikunnan yhteyshenkilö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opiskelijaliikunnan yhteyshenkilö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opiskelijoiden kulttuuritoiminnan yhteyshenkilö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työkykypassiohjaaja</a:t>
            </a:r>
            <a:endParaRPr lang="fi-FI" sz="16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opiskelijakuntatoiminnan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vastaava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tiedottaja </a:t>
            </a: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 viestintäyksikkö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yhteyshenkilöt vastaavat oman vastuualueensa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SAKU-toiminnasta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sekä SAKU ry:n lähettämän tiedotuksen välittämisestä oppilaitoksen sisällä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buNone/>
            </a:pPr>
            <a:r>
              <a:rPr lang="fi-FI" altLang="fi-FI" sz="2800" dirty="0">
                <a:latin typeface="Impact" pitchFamily="34" charset="0"/>
              </a:rPr>
              <a:t>Viesti kulkee yhteyshenkilöiden kautta</a:t>
            </a:r>
          </a:p>
        </p:txBody>
      </p:sp>
    </p:spTree>
    <p:extLst>
      <p:ext uri="{BB962C8B-B14F-4D97-AF65-F5344CB8AC3E}">
        <p14:creationId xmlns:p14="http://schemas.microsoft.com/office/powerpoint/2010/main" val="66741583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1468638"/>
            <a:ext cx="4392612" cy="501675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www.sakury.net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perustieto SAKU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ry:stä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tulokset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uutiset,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kuvat, logot…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www.sakustars.fi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SAKUstarsin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tärkein tiedotuskanava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ylläpitäjänä kisajärjestäjä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www.arjenarkki.fi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hyvinvointityötä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kokoava sivusto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 henkilöstölle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www.alpo.fi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työkykypassin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tukisivusto ja hyvinvoinnin tietopankki opiskelijoille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www.liikkeelle.net</a:t>
            </a: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kampanjasivusto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www.kuerkievari.fi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buNone/>
            </a:pPr>
            <a:r>
              <a:rPr lang="fi-FI" altLang="fi-FI" sz="2800" dirty="0" smtClean="0">
                <a:latin typeface="Impact" pitchFamily="34" charset="0"/>
              </a:rPr>
              <a:t>Nettisivuja joka lähtöön</a:t>
            </a:r>
            <a:endParaRPr lang="fi-FI" altLang="fi-FI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817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3076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err="1" smtClean="0">
                <a:latin typeface="Impact" pitchFamily="34" charset="0"/>
              </a:rPr>
              <a:t>SAKU-some</a:t>
            </a:r>
            <a:endParaRPr lang="fi-FI" altLang="fi-FI" sz="2800" dirty="0">
              <a:latin typeface="Impact" pitchFamily="34" charset="0"/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851920" y="2278948"/>
            <a:ext cx="4392612" cy="297004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Facebookissa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 ry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SAKUstars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Ammatillisen koulutuksen 			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hyvinvointiverkosto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Kuerkievari</a:t>
            </a: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Instagram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(ja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Twitter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sakury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#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sakustars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#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amispoweria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63533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6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1969880"/>
            <a:ext cx="4392612" cy="3588162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Flickr.com-kuvagalleriat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yli 20 000 valokuvaa vuodesta 2008 lähtien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vapaasti jäsenyhteisöjen käytettävissä (kuva: SAKU ry)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nettiin, vuosikertomuksiin, tiedotuslehtiin…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Vimeo-videopalvelu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mm.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SAKU-esittelyvideo</a:t>
            </a: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YouTube</a:t>
            </a: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SAKUstars-kanava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avattu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Muuta sähköistä</a:t>
            </a:r>
            <a:endParaRPr lang="fi-FI" altLang="fi-FI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03255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131840" y="2449499"/>
            <a:ext cx="5256510" cy="26289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sähköiset uutiskirjeet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SAKU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ry, Uutisarkki ja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Kuerkievari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SAKU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Uutisarkki lukuvuoden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aikana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kuukausittain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Kuerkievari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5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krt/vuosi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helppo tapa jakaa tietoa eteenpäin oppilaitoksen sisällä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Action!-tiedotuslehti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kolme kertaa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vuodessa	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esitteet, julisteet jne.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buNone/>
            </a:pPr>
            <a:r>
              <a:rPr lang="fi-FI" altLang="fi-FI" sz="2800" dirty="0" smtClean="0">
                <a:latin typeface="Impact" pitchFamily="34" charset="0"/>
              </a:rPr>
              <a:t>Tietoa </a:t>
            </a:r>
            <a:r>
              <a:rPr lang="fi-FI" altLang="fi-FI" sz="2800" dirty="0">
                <a:latin typeface="Impact" pitchFamily="34" charset="0"/>
              </a:rPr>
              <a:t>liikkeelle myös muilla keinoilla</a:t>
            </a:r>
          </a:p>
        </p:txBody>
      </p:sp>
    </p:spTree>
    <p:extLst>
      <p:ext uri="{BB962C8B-B14F-4D97-AF65-F5344CB8AC3E}">
        <p14:creationId xmlns:p14="http://schemas.microsoft.com/office/powerpoint/2010/main" val="284108706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172505"/>
            <a:ext cx="4392612" cy="318292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Toiveita meiltä teille: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SAKU-tietoa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kootusti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intrassa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opiskelijoille ja henkilöstölle?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Facebook-uutisten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jakoa?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oppilaitoksen uutisvirrassa kuvia ilosta, 	onnistujista, itsensä ylittäjistä?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uutiskirjeet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eteenpäin organisaatiossa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hallitusti?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juttuja SAKU ry:n nettiin ja lehteen 	oppilaitosten paikallisista tapahtumista?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Voisiko olla?</a:t>
            </a:r>
            <a:endParaRPr lang="fi-FI" altLang="fi-FI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38912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23928" y="2555939"/>
            <a:ext cx="4464422" cy="241604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Toiveita teiltä meille: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tietoa tulee liikaa / liian vähän?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tieto löytyy helposti / ei tosiaan löydy?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miten mukaan postituslistoille?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lisää valmista materiaalia esim.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intraan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jne.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jne.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Voisiko olla?</a:t>
            </a:r>
            <a:endParaRPr lang="fi-FI" altLang="fi-FI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3603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491880" y="3132257"/>
            <a:ext cx="49685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SAKU ry:n toimisto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palveluksessanne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851213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979676" y="1889708"/>
            <a:ext cx="4392612" cy="4372992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tiedottaja Sari </a:t>
            </a:r>
            <a:r>
              <a:rPr lang="fi-F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Mantila-Savolainen</a:t>
            </a: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tiedotus ja viestintä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Hyvinvointivirtaa-teemaviikko</a:t>
            </a:r>
            <a:endParaRPr lang="fi-FI" sz="16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Liiikkeelle-kampanja</a:t>
            </a:r>
            <a:endParaRPr lang="fi-FI" sz="16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liikuntakoordinaattori Miia </a:t>
            </a:r>
            <a:r>
              <a:rPr lang="fi-F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Uskalinmäki</a:t>
            </a:r>
            <a:endParaRPr lang="fi-FI" sz="16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liikuntatoiminta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sekä opiskelijat että henkilöstö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järjestösihteeri Terhi Lehmussaari 	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kulttuuritoiminta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Kuerkievari</a:t>
            </a:r>
            <a:endParaRPr lang="fi-FI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järjestötoiminta ja taloushallinto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toiminnanjohtaja Saija Sippola 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talous ja hallinto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toiminnan suunnittelu ja johtaminen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solidFill>
                  <a:prstClr val="black"/>
                </a:solidFill>
                <a:latin typeface="Impact" pitchFamily="34" charset="0"/>
              </a:rPr>
              <a:t>Meidät löydät Tampereelta </a:t>
            </a:r>
            <a:br>
              <a:rPr lang="fi-FI" altLang="fi-FI" sz="2800" dirty="0" smtClean="0">
                <a:solidFill>
                  <a:prstClr val="black"/>
                </a:solidFill>
                <a:latin typeface="Impact" pitchFamily="34" charset="0"/>
              </a:rPr>
            </a:br>
            <a:r>
              <a:rPr lang="fi-FI" altLang="fi-FI" sz="2800" dirty="0" smtClean="0">
                <a:solidFill>
                  <a:prstClr val="black"/>
                </a:solidFill>
                <a:latin typeface="Impact" pitchFamily="34" charset="0"/>
              </a:rPr>
              <a:t>– tai </a:t>
            </a:r>
            <a:r>
              <a:rPr lang="fi-FI" altLang="fi-FI" sz="2800" dirty="0" err="1" smtClean="0">
                <a:solidFill>
                  <a:prstClr val="black"/>
                </a:solidFill>
                <a:latin typeface="Impact" pitchFamily="34" charset="0"/>
              </a:rPr>
              <a:t>SAKU-tapahtumista</a:t>
            </a:r>
            <a:r>
              <a:rPr lang="fi-FI" altLang="fi-FI" sz="2800" dirty="0" smtClean="0">
                <a:solidFill>
                  <a:prstClr val="black"/>
                </a:solidFill>
                <a:latin typeface="Impact" pitchFamily="34" charset="0"/>
              </a:rPr>
              <a:t> ympäri maata</a:t>
            </a:r>
            <a:endParaRPr lang="fi-FI" altLang="fi-FI" sz="2800" dirty="0">
              <a:solidFill>
                <a:prstClr val="black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41371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635896" y="1772816"/>
            <a:ext cx="4968552" cy="461921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ohjelmistosuunnittelija Pasi </a:t>
            </a: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Honkala 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kampanjasivujen ja tietokantojen jne. tekninen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toteutus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endParaRPr lang="fi-FI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Arjen arkki -tiimi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koulutuskoordinaattori Tiina </a:t>
            </a:r>
            <a:r>
              <a:rPr lang="fi-F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Hasari</a:t>
            </a:r>
            <a:endParaRPr lang="fi-FI" sz="16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tutorkoulutukset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liikuntahankkeet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menetelmäkehittäjä Susanna Ågren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hyvien käytäntöjen kerääminen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Arjen arkki -tietokanta ja -viestintä 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verkostokoordinaattori </a:t>
            </a: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Ville Virtanen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työkykypassin käyttöönoton koordinointi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hyvinvoivan oppimisympäristön koulutukset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hyvinvointiverkoston toiminta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solidFill>
                  <a:prstClr val="black"/>
                </a:solidFill>
                <a:latin typeface="Impact" pitchFamily="34" charset="0"/>
              </a:rPr>
              <a:t>Meidät löydät Tampereelta </a:t>
            </a:r>
            <a:br>
              <a:rPr lang="fi-FI" altLang="fi-FI" sz="2800" dirty="0">
                <a:solidFill>
                  <a:prstClr val="black"/>
                </a:solidFill>
                <a:latin typeface="Impact" pitchFamily="34" charset="0"/>
              </a:rPr>
            </a:br>
            <a:r>
              <a:rPr lang="fi-FI" altLang="fi-FI" sz="2800" dirty="0">
                <a:solidFill>
                  <a:prstClr val="black"/>
                </a:solidFill>
                <a:latin typeface="Impact" pitchFamily="34" charset="0"/>
              </a:rPr>
              <a:t>– tai </a:t>
            </a:r>
            <a:r>
              <a:rPr lang="fi-FI" altLang="fi-FI" sz="2800" dirty="0" err="1">
                <a:solidFill>
                  <a:prstClr val="black"/>
                </a:solidFill>
                <a:latin typeface="Impact" pitchFamily="34" charset="0"/>
              </a:rPr>
              <a:t>SAKU-tapahtumista</a:t>
            </a:r>
            <a:r>
              <a:rPr lang="fi-FI" altLang="fi-FI" sz="2800" dirty="0">
                <a:solidFill>
                  <a:prstClr val="black"/>
                </a:solidFill>
                <a:latin typeface="Impact" pitchFamily="34" charset="0"/>
              </a:rPr>
              <a:t> ympäri maata</a:t>
            </a:r>
          </a:p>
        </p:txBody>
      </p:sp>
    </p:spTree>
    <p:extLst>
      <p:ext uri="{BB962C8B-B14F-4D97-AF65-F5344CB8AC3E}">
        <p14:creationId xmlns:p14="http://schemas.microsoft.com/office/powerpoint/2010/main" val="202680445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3076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SAKUstars </a:t>
            </a:r>
            <a:r>
              <a:rPr lang="fi-FI" altLang="fi-FI" sz="2800" dirty="0">
                <a:latin typeface="Impact" pitchFamily="34" charset="0"/>
              </a:rPr>
              <a:t>kokoaa kulttuuriosaajat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3851920" y="2375122"/>
            <a:ext cx="4392612" cy="277768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ammattiin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opiskelevien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kolmipäiväiset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kulttuurikilpailut 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suurin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vuosittainen tapahtuma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osallistujia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paikan päällä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noin tuhat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ennakkotöitä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livelajeja noin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sarjassa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laulua, soittoa, tanssia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kuvataiteita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luovaa ilmaisua, shakkia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monissa oppilaitoksissa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järjestetään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myös paikallisia tapahtumia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436"/>
            <a:ext cx="2075692" cy="18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0780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6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pic>
        <p:nvPicPr>
          <p:cNvPr id="5" name="Kuva 4" descr="ryhma on Vimeo - Internet Explore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87" y="764704"/>
            <a:ext cx="6048672" cy="4439186"/>
          </a:xfrm>
          <a:prstGeom prst="rect">
            <a:avLst/>
          </a:prstGeom>
        </p:spPr>
      </p:pic>
      <p:sp>
        <p:nvSpPr>
          <p:cNvPr id="4" name="Tekstiruutu 4"/>
          <p:cNvSpPr txBox="1">
            <a:spLocks noChangeArrowheads="1"/>
          </p:cNvSpPr>
          <p:nvPr/>
        </p:nvSpPr>
        <p:spPr bwMode="auto">
          <a:xfrm>
            <a:off x="2444998" y="5373216"/>
            <a:ext cx="4235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1400" dirty="0" smtClean="0">
                <a:latin typeface="Impact" pitchFamily="34" charset="0"/>
                <a:hlinkClick r:id="rId4"/>
              </a:rPr>
              <a:t>Katso  video</a:t>
            </a:r>
            <a:endParaRPr lang="fi-FI" altLang="fi-FI" sz="14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121647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4104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4572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5670550"/>
            <a:ext cx="136207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kstiruutu 4"/>
          <p:cNvSpPr txBox="1">
            <a:spLocks noChangeArrowheads="1"/>
          </p:cNvSpPr>
          <p:nvPr/>
        </p:nvSpPr>
        <p:spPr bwMode="auto">
          <a:xfrm>
            <a:off x="4508500" y="2708920"/>
            <a:ext cx="423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i-FI" altLang="fi-FI" dirty="0">
                <a:latin typeface="Impact" pitchFamily="34" charset="0"/>
              </a:rPr>
              <a:t>Kiitos!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4508500" y="4725144"/>
            <a:ext cx="42354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www.sakury.net</a:t>
            </a:r>
            <a:endParaRPr lang="fi-FI" sz="20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11718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716238"/>
            <a:ext cx="4392612" cy="209544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Täällä yleisö on ihan mahtavaa, kannustavaa ja positiivista. Yleisö lähtee mukaan, katsomossa ei olla perinteisen suomalaisesti.”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Susanna </a:t>
            </a: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Saku 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Tonteri,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Koulutuskeskus Salpaus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419872" y="1772816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436"/>
            <a:ext cx="2075692" cy="18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253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Ammattiin opiskelevien </a:t>
            </a:r>
            <a:r>
              <a:rPr lang="fi-FI" altLang="fi-FI" sz="2800" dirty="0" smtClean="0">
                <a:latin typeface="Impact" pitchFamily="34" charset="0"/>
              </a:rPr>
              <a:t>urheilu ja liikunta</a:t>
            </a:r>
            <a:endParaRPr lang="fi-FI" altLang="fi-FI" sz="2800" dirty="0">
              <a:latin typeface="Impact" pitchFamily="34" charset="0"/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3851920" y="2407182"/>
            <a:ext cx="4392612" cy="27135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valtakunnalliset mestaruuskilpailut,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sarjat ja liikuntatapahtumat vuosittain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noin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lajissa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lajeina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esim. golf,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yleisurheilu,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jalkapallo, lentopallo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karting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salibandy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koripallo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futsal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hiihto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sulkapallo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kaukalopallo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sähly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kisoja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hyvällä sykkeellä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sopivalla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kilpailumielellä</a:t>
            </a:r>
          </a:p>
        </p:txBody>
      </p:sp>
    </p:spTree>
    <p:extLst>
      <p:ext uri="{BB962C8B-B14F-4D97-AF65-F5344CB8AC3E}">
        <p14:creationId xmlns:p14="http://schemas.microsoft.com/office/powerpoint/2010/main" val="352189923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779913" y="2268680"/>
            <a:ext cx="4608438" cy="299056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Tosi hyvä ilmapiiri on ollut, vaikka toiset joukkueet ovat olleetkin vahvempia kuin toiset. Vihreätä korttia on tullut sellaisille reiluille ja iloisille pelaajille. Turnauksessa tutustuu uusiin ihmisiin ja yhteenkuuluvuus on tärkeää. </a:t>
            </a: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Abdi 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Cisma,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Jämsän ammattiopisto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Tansanialaisen jalkapallon </a:t>
            </a: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turnauksessa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3341717" y="1628800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237320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812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1927563"/>
            <a:ext cx="4392612" cy="367280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Ammattiosaajan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liikuntavuosi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tuo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liikettä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koko lukuvuoteen 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lukuvuoden 14–15 lajeina Koistisen 	voimacross, SAKU-keilailu,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AMISrata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sekä katusähly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lajit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toteutetaan omalla paikkakunnalla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esim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liikuntatunnilla, asuntolassa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harrastustoiminnassa (vaikka tutoreiden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vetämänä)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valmiit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helpot ohjeet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liikuntavuosi huipentuu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SAKUsports-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harrasteliikuntatapahtumaan keväällä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Matalan kynnyksen tapahtumat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3" y="2977069"/>
            <a:ext cx="2665481" cy="9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867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684178"/>
            <a:ext cx="4392612" cy="2159566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Osallistun kaikkeen, mitä järjestetään, vaikka sitten läpällä. Tulee voittoa tai ei, se ei tee mitään. Osallistuminen on se, mikä merkitsee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Henrik Laakkonen, 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Bovallius-ammattiopisto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772816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3" y="2977069"/>
            <a:ext cx="2665481" cy="9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5404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SAKU_kuvapohja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SAKU_kuvapohja2014</Template>
  <TotalTime>2385</TotalTime>
  <Words>573</Words>
  <Application>Microsoft Office PowerPoint</Application>
  <PresentationFormat>Näytössä katseltava diaesitys (4:3)</PresentationFormat>
  <Paragraphs>214</Paragraphs>
  <Slides>41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41</vt:i4>
      </vt:variant>
    </vt:vector>
  </HeadingPairs>
  <TitlesOfParts>
    <vt:vector size="47" baseType="lpstr">
      <vt:lpstr>Aharoni</vt:lpstr>
      <vt:lpstr>Arial</vt:lpstr>
      <vt:lpstr>Calibri</vt:lpstr>
      <vt:lpstr>Impact</vt:lpstr>
      <vt:lpstr>Tahoma</vt:lpstr>
      <vt:lpstr>SAKU_kuvapohja2014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Pieni viestintätoimisto Tampere oy</dc:creator>
  <cp:lastModifiedBy>Sari Mantila-Savolainen</cp:lastModifiedBy>
  <cp:revision>62</cp:revision>
  <cp:lastPrinted>2012-01-15T20:24:51Z</cp:lastPrinted>
  <dcterms:created xsi:type="dcterms:W3CDTF">2014-03-14T11:20:12Z</dcterms:created>
  <dcterms:modified xsi:type="dcterms:W3CDTF">2015-02-05T11:48:52Z</dcterms:modified>
</cp:coreProperties>
</file>