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84" r:id="rId3"/>
    <p:sldId id="343" r:id="rId4"/>
    <p:sldId id="325" r:id="rId5"/>
    <p:sldId id="288" r:id="rId6"/>
    <p:sldId id="324" r:id="rId7"/>
    <p:sldId id="323" r:id="rId8"/>
    <p:sldId id="316" r:id="rId9"/>
    <p:sldId id="366" r:id="rId10"/>
    <p:sldId id="338" r:id="rId11"/>
    <p:sldId id="322" r:id="rId12"/>
    <p:sldId id="344" r:id="rId13"/>
    <p:sldId id="360" r:id="rId14"/>
    <p:sldId id="369" r:id="rId15"/>
    <p:sldId id="356" r:id="rId16"/>
    <p:sldId id="363" r:id="rId1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919"/>
    <a:srgbClr val="CCE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3" autoAdjust="0"/>
    <p:restoredTop sz="94660"/>
  </p:normalViewPr>
  <p:slideViewPr>
    <p:cSldViewPr>
      <p:cViewPr varScale="1">
        <p:scale>
          <a:sx n="71" d="100"/>
          <a:sy n="71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1BD1-306E-4AEE-AAC7-A154368DD0BC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6758-AD77-4864-9050-6F3FEAAD63A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188705"/>
      </p:ext>
    </p:extLst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7AA4-7E9D-4EF0-A8BB-041528E20F4B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840B-BB0C-4828-A9E6-A0E214E4983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8727277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57F04-6050-4F9F-8B75-5CA7585EE87A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1A13-FD24-477E-B15B-526308F0EB4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2017051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A6F2-C5BB-44E2-8261-DF291A1F7836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D02B-B9EB-4852-8744-F5590D8A998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2980986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9B1D-192C-4D76-9A0A-EEF6D989CC7D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7B44-B05D-4656-BCCC-A2848A2F38D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009791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92F1-A476-4E26-B87C-7013F2EEE79B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193A-E457-4D6E-B197-FF654E75327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7478506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FFF9-91BF-46A3-ABE2-6FE2FC707D50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5B9A-C4DD-4DF9-A534-43F8511BA37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990374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19FC-4571-41B7-9E9D-327DBEEBFDE4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B584-21B5-4A36-9610-C658035A25E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5147414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FCBC-4C6B-450C-A252-8F9BCE3196C1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F273-0AB3-4CCF-8250-675BF103484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7812589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D98F-BA09-459A-8AB5-10D5C4D54A44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1927-AD2C-45AF-8EE7-1C7E15085CF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6214112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5631-7F80-42CA-A51B-302D3EACEE7A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0B56-DBAD-43AE-8D11-F9EBBE005C0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1578444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68CFAB-0DBA-4BA7-AE3C-B35D6951DBEF}" type="datetimeFigureOut">
              <a:rPr lang="fi-FI"/>
              <a:pPr>
                <a:defRPr/>
              </a:pPr>
              <a:t>3.5.2016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71DF5A-E19B-435A-97F5-ACC33652844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www.arjenarkki.f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jp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meo.com/sakur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175" y="-6350"/>
            <a:ext cx="9144000" cy="6858000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0" y="0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175" y="6454775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874395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056" name="Tekstiruutu 4"/>
          <p:cNvSpPr txBox="1">
            <a:spLocks noChangeArrowheads="1"/>
          </p:cNvSpPr>
          <p:nvPr/>
        </p:nvSpPr>
        <p:spPr bwMode="auto">
          <a:xfrm>
            <a:off x="3923928" y="2311712"/>
            <a:ext cx="48200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3000" dirty="0" smtClean="0">
                <a:latin typeface="Impact" pitchFamily="34" charset="0"/>
              </a:rPr>
              <a:t>Hyödynnä </a:t>
            </a:r>
            <a:r>
              <a:rPr lang="fi-FI" altLang="fi-FI" sz="3000" dirty="0" err="1" smtClean="0">
                <a:latin typeface="Impact" pitchFamily="34" charset="0"/>
              </a:rPr>
              <a:t>SAKU-toiminta</a:t>
            </a:r>
            <a:r>
              <a:rPr lang="fi-FI" altLang="fi-FI" sz="3000" dirty="0" smtClean="0">
                <a:latin typeface="Impact" pitchFamily="34" charset="0"/>
              </a:rPr>
              <a:t/>
            </a:r>
            <a:br>
              <a:rPr lang="fi-FI" altLang="fi-FI" sz="3000" dirty="0" smtClean="0">
                <a:latin typeface="Impact" pitchFamily="34" charset="0"/>
              </a:rPr>
            </a:br>
            <a:r>
              <a:rPr lang="fi-FI" altLang="fi-FI" sz="3000" dirty="0" smtClean="0">
                <a:latin typeface="Impact" pitchFamily="34" charset="0"/>
              </a:rPr>
              <a:t>opiskelijoiden liikuttamisessa</a:t>
            </a:r>
            <a:endParaRPr lang="fi-FI" altLang="fi-FI" sz="3000" dirty="0">
              <a:latin typeface="Impact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4508500" y="4725144"/>
            <a:ext cx="42354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Saija Sippola / SAKU 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www.sakury.net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8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4572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5670550"/>
            <a:ext cx="13620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175" y="-6350"/>
            <a:ext cx="9144000" cy="6858000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0" y="0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175" y="6454775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874395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056" name="Tekstiruutu 4"/>
          <p:cNvSpPr txBox="1">
            <a:spLocks noChangeArrowheads="1"/>
          </p:cNvSpPr>
          <p:nvPr/>
        </p:nvSpPr>
        <p:spPr bwMode="auto">
          <a:xfrm>
            <a:off x="3203848" y="3132257"/>
            <a:ext cx="52565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dirty="0" smtClean="0">
                <a:latin typeface="Impact" pitchFamily="34" charset="0"/>
              </a:rPr>
              <a:t>Ammattiosaajan työkykypassi</a:t>
            </a:r>
            <a:endParaRPr lang="fi-FI" altLang="fi-FI" dirty="0">
              <a:latin typeface="Impact" pitchFamily="34" charset="0"/>
            </a:endParaRPr>
          </a:p>
        </p:txBody>
      </p:sp>
      <p:pic>
        <p:nvPicPr>
          <p:cNvPr id="12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654425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2054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0"/>
            <a:ext cx="9144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95536" y="403225"/>
            <a:ext cx="8334375" cy="6048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dkEdge">
            <a:bevelT w="63500" h="38100"/>
            <a:bevelB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5536" y="404664"/>
            <a:ext cx="8334375" cy="60483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3995936" y="2108381"/>
            <a:ext cx="4392414" cy="33111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Työkykypassin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osa-alueet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(5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40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h):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toiminta-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 työkykyä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edistävä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liikunta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terveysosaaminen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ammatin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työkykyvalmiudet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harrastuneisuus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 yhteistyötaidot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työkykyvalmiuksien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vahvistaminen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suorituksia opinnoista ja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vapaa-ajalta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suorittamisesta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merkintä päättötodistukseen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kstiruutu 5"/>
          <p:cNvSpPr txBox="1">
            <a:spLocks noChangeArrowheads="1"/>
          </p:cNvSpPr>
          <p:nvPr/>
        </p:nvSpPr>
        <p:spPr bwMode="auto">
          <a:xfrm>
            <a:off x="539552" y="746125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2800" dirty="0">
                <a:latin typeface="Impact" pitchFamily="34" charset="0"/>
              </a:rPr>
              <a:t>Näistä syntyy työkykypassi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5" y="2817214"/>
            <a:ext cx="1489826" cy="12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1277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0"/>
            <a:ext cx="9144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95536" y="403225"/>
            <a:ext cx="8334375" cy="6048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dkEdge">
            <a:bevelT w="63500" h="38100"/>
            <a:bevelB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5536" y="404664"/>
            <a:ext cx="8334375" cy="60483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3923928" y="1863446"/>
            <a:ext cx="4464422" cy="38010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ALPO.fi</a:t>
            </a:r>
            <a:r>
              <a:rPr lang="fi-FI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fi-FI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toimii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työkykypassin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toteuttamisen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tukena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rennolla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otteella viestiä siitä, mitä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pitää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sisällään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ammatillinen osaaminen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miten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huomioidaan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kehon ominaisuuksia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ja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rajoituksia työnteossa ja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miksi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on tärkeää pitää itsestään huolta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sisältöjä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myös henkilöstölle: 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www.arjenarkki.fi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Ammattikuntoon.fi</a:t>
            </a:r>
            <a:endParaRPr lang="fi-FI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kstiruutu 5"/>
          <p:cNvSpPr txBox="1">
            <a:spLocks noChangeArrowheads="1"/>
          </p:cNvSpPr>
          <p:nvPr/>
        </p:nvSpPr>
        <p:spPr bwMode="auto">
          <a:xfrm>
            <a:off x="539552" y="746125"/>
            <a:ext cx="7775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2800" dirty="0" err="1" smtClean="0">
                <a:latin typeface="Impact" pitchFamily="34" charset="0"/>
              </a:rPr>
              <a:t>ALPO.fi-hyvinvointiportaali</a:t>
            </a:r>
            <a:r>
              <a:rPr lang="fi-FI" altLang="fi-FI" sz="2800" dirty="0" smtClean="0">
                <a:latin typeface="Impact" pitchFamily="34" charset="0"/>
              </a:rPr>
              <a:t> </a:t>
            </a:r>
            <a:r>
              <a:rPr lang="fi-FI" altLang="fi-FI" sz="2800" dirty="0" smtClean="0">
                <a:latin typeface="Impact" pitchFamily="34" charset="0"/>
              </a:rPr>
              <a:t>ja </a:t>
            </a:r>
            <a:r>
              <a:rPr lang="fi-FI" altLang="fi-FI" sz="2800" dirty="0" err="1" smtClean="0">
                <a:latin typeface="Impact" pitchFamily="34" charset="0"/>
              </a:rPr>
              <a:t>Ammattikuntoon.fi</a:t>
            </a:r>
            <a:endParaRPr lang="fi-FI" altLang="fi-FI" sz="2800" dirty="0">
              <a:latin typeface="Impact" pitchFamily="34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28499"/>
            <a:ext cx="2160240" cy="7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0650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175" y="-6350"/>
            <a:ext cx="9144000" cy="6858000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0" y="0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175" y="6454775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874395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056" name="Tekstiruutu 4"/>
          <p:cNvSpPr txBox="1">
            <a:spLocks noChangeArrowheads="1"/>
          </p:cNvSpPr>
          <p:nvPr/>
        </p:nvSpPr>
        <p:spPr bwMode="auto">
          <a:xfrm>
            <a:off x="3491880" y="3132257"/>
            <a:ext cx="49685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dirty="0" smtClean="0">
                <a:latin typeface="Impact" pitchFamily="34" charset="0"/>
              </a:rPr>
              <a:t>Liikkuva koulu </a:t>
            </a:r>
            <a:br>
              <a:rPr lang="fi-FI" altLang="fi-FI" dirty="0" smtClean="0">
                <a:latin typeface="Impact" pitchFamily="34" charset="0"/>
              </a:rPr>
            </a:br>
            <a:r>
              <a:rPr lang="fi-FI" altLang="fi-FI" dirty="0" smtClean="0">
                <a:latin typeface="Impact" pitchFamily="34" charset="0"/>
              </a:rPr>
              <a:t>toiselle asteelle</a:t>
            </a:r>
            <a:endParaRPr lang="fi-FI" altLang="fi-FI" dirty="0">
              <a:latin typeface="Impact" pitchFamily="34" charset="0"/>
            </a:endParaRPr>
          </a:p>
        </p:txBody>
      </p:sp>
      <p:pic>
        <p:nvPicPr>
          <p:cNvPr id="12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654425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9102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395536" y="403225"/>
            <a:ext cx="8334375" cy="6048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dkEdge">
            <a:bevelT w="63500" h="38100"/>
            <a:bevelB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5536" y="404664"/>
            <a:ext cx="8334375" cy="60483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92088"/>
            <a:ext cx="1988840" cy="198884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92088"/>
            <a:ext cx="1916832" cy="191683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1894322" cy="189432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1992814" cy="1992814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45" y="3085991"/>
            <a:ext cx="3168352" cy="3168352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85991"/>
            <a:ext cx="3094031" cy="3094031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76" y="2060848"/>
            <a:ext cx="3725643" cy="24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5041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0"/>
            <a:ext cx="9144000" cy="6858000"/>
          </a:xfrm>
          <a:prstGeom prst="rect">
            <a:avLst/>
          </a:prstGeom>
        </p:spPr>
      </p:pic>
      <p:pic>
        <p:nvPicPr>
          <p:cNvPr id="5" name="Kuva 4" descr="ryhma on Vimeo - Internet Explor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87" y="764704"/>
            <a:ext cx="6048672" cy="4439186"/>
          </a:xfrm>
          <a:prstGeom prst="rect">
            <a:avLst/>
          </a:prstGeom>
        </p:spPr>
      </p:pic>
      <p:sp>
        <p:nvSpPr>
          <p:cNvPr id="4" name="Tekstiruutu 4"/>
          <p:cNvSpPr txBox="1">
            <a:spLocks noChangeArrowheads="1"/>
          </p:cNvSpPr>
          <p:nvPr/>
        </p:nvSpPr>
        <p:spPr bwMode="auto">
          <a:xfrm>
            <a:off x="2444998" y="5373216"/>
            <a:ext cx="4235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1400" dirty="0" smtClean="0">
                <a:latin typeface="Impact" pitchFamily="34" charset="0"/>
                <a:hlinkClick r:id="rId4"/>
              </a:rPr>
              <a:t>Katso  video</a:t>
            </a:r>
            <a:endParaRPr lang="fi-FI" altLang="fi-FI" sz="1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5926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175" y="-6350"/>
            <a:ext cx="9144000" cy="6858000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0" y="0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175" y="6454775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874395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4104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4572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5670550"/>
            <a:ext cx="13620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kstiruutu 4"/>
          <p:cNvSpPr txBox="1">
            <a:spLocks noChangeArrowheads="1"/>
          </p:cNvSpPr>
          <p:nvPr/>
        </p:nvSpPr>
        <p:spPr bwMode="auto">
          <a:xfrm>
            <a:off x="4508500" y="2708920"/>
            <a:ext cx="423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dirty="0">
                <a:latin typeface="Impact" pitchFamily="34" charset="0"/>
              </a:rPr>
              <a:t>Kiitos!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508500" y="4725144"/>
            <a:ext cx="42354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www.sakury.net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5847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0"/>
            <a:ext cx="9144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95536" y="403225"/>
            <a:ext cx="8334375" cy="6048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dkEdge">
            <a:bevelT w="63500" h="38100"/>
            <a:bevelB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5536" y="404664"/>
            <a:ext cx="8334375" cy="60483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3076" name="Tekstiruutu 5"/>
          <p:cNvSpPr txBox="1">
            <a:spLocks noChangeArrowheads="1"/>
          </p:cNvSpPr>
          <p:nvPr/>
        </p:nvSpPr>
        <p:spPr bwMode="auto">
          <a:xfrm>
            <a:off x="539552" y="746125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2800" dirty="0" smtClean="0">
                <a:latin typeface="Impact" pitchFamily="34" charset="0"/>
              </a:rPr>
              <a:t>Järjestö lyhyesti</a:t>
            </a:r>
            <a:endParaRPr lang="fi-FI" altLang="fi-FI" sz="2800" dirty="0">
              <a:latin typeface="Impact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995738" y="2172502"/>
            <a:ext cx="4392612" cy="318292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ammatillisen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koulutuksen oma liikunta-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ja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kulttuurijärjestö sekä hyvinvoinnin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edistämisen yhteistyöorganisaatio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jäsenenä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67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ammatillisen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koulutuksen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järjestäjää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toiminnan piirissä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opiskelijoita noin 129 000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henkilöstöä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noin 22 000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kattaa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noin 90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ammatillisen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koulutuksen kentästä</a:t>
            </a:r>
          </a:p>
        </p:txBody>
      </p:sp>
    </p:spTree>
    <p:extLst>
      <p:ext uri="{BB962C8B-B14F-4D97-AF65-F5344CB8AC3E}">
        <p14:creationId xmlns:p14="http://schemas.microsoft.com/office/powerpoint/2010/main" val="68814527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7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0"/>
            <a:ext cx="9144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95536" y="403225"/>
            <a:ext cx="8334375" cy="6048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dkEdge">
            <a:bevelT w="63500" h="38100"/>
            <a:bevelB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5536" y="404664"/>
            <a:ext cx="8334375" cy="60483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3076" name="Tekstiruutu 5"/>
          <p:cNvSpPr txBox="1">
            <a:spLocks noChangeArrowheads="1"/>
          </p:cNvSpPr>
          <p:nvPr/>
        </p:nvSpPr>
        <p:spPr bwMode="auto">
          <a:xfrm>
            <a:off x="539552" y="746125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2800" dirty="0">
                <a:latin typeface="Impact" pitchFamily="34" charset="0"/>
              </a:rPr>
              <a:t>Toiminnan jako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995738" y="1831384"/>
            <a:ext cx="4392612" cy="386516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opiskelijoiden Action-toiminta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kipinöitä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motivaatiota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harrastamiseen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opiskelijoiden työkykytoiminta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paikallista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toimintaa,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tavoitteena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työ- ja toimintakyvyn edistäminen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henkilöstön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työhyvinvointitoiminta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työhyvinvointia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edistävät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virikkeet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 tapahtumat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Arjen arkki -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palvelutoiminta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hyvinvoinnin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edistämisen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mallien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kehittäminen ja levittäminen</a:t>
            </a:r>
          </a:p>
        </p:txBody>
      </p:sp>
    </p:spTree>
    <p:extLst>
      <p:ext uri="{BB962C8B-B14F-4D97-AF65-F5344CB8AC3E}">
        <p14:creationId xmlns:p14="http://schemas.microsoft.com/office/powerpoint/2010/main" val="69260645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7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0"/>
            <a:ext cx="9144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95536" y="403225"/>
            <a:ext cx="8334375" cy="6048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dkEdge">
            <a:bevelT w="63500" h="38100"/>
            <a:bevelB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5536" y="404664"/>
            <a:ext cx="8334375" cy="60483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2771676" y="2684178"/>
            <a:ext cx="4392612" cy="215956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360000"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tabLst>
                <a:tab pos="162000" algn="l"/>
                <a:tab pos="360000" algn="l"/>
                <a:tab pos="540000" algn="l"/>
              </a:tabLst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Osallistun kaikkeen, mitä järjestetään, vaikka sitten läpällä. Tulee voittoa tai ei, se ei tee mitään. Osallistuminen on se, mikä merkitsee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defTabSz="360000"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tabLst>
                <a:tab pos="162000" algn="l"/>
                <a:tab pos="360000" algn="l"/>
                <a:tab pos="540000" algn="l"/>
              </a:tabLst>
            </a:pPr>
            <a:r>
              <a:rPr lang="fi-FI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i-FI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Henrik Laakkonen, </a:t>
            </a:r>
            <a:r>
              <a:rPr lang="fi-FI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i-FI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Bovallius-ammattiopisto</a:t>
            </a:r>
            <a:endParaRPr lang="fi-FI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2411834" y="1772816"/>
            <a:ext cx="5822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"</a:t>
            </a:r>
            <a:endParaRPr lang="fi-FI" sz="80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51540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0"/>
            <a:ext cx="9144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95536" y="403225"/>
            <a:ext cx="8334375" cy="6048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dkEdge">
            <a:bevelT w="63500" h="38100"/>
            <a:bevelB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5536" y="404664"/>
            <a:ext cx="8334375" cy="60483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1" name="Tekstiruutu 5"/>
          <p:cNvSpPr txBox="1">
            <a:spLocks noChangeArrowheads="1"/>
          </p:cNvSpPr>
          <p:nvPr/>
        </p:nvSpPr>
        <p:spPr bwMode="auto">
          <a:xfrm>
            <a:off x="539552" y="746125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2800" dirty="0">
                <a:latin typeface="Impact" pitchFamily="34" charset="0"/>
              </a:rPr>
              <a:t>Ammattiin opiskelevien </a:t>
            </a:r>
            <a:r>
              <a:rPr lang="fi-FI" altLang="fi-FI" sz="2800" dirty="0" smtClean="0">
                <a:latin typeface="Impact" pitchFamily="34" charset="0"/>
              </a:rPr>
              <a:t>urheilu ja liikunta</a:t>
            </a:r>
            <a:endParaRPr lang="fi-FI" altLang="fi-FI" sz="2800" dirty="0">
              <a:latin typeface="Impact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3851920" y="1446667"/>
            <a:ext cx="4392612" cy="463460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valtakunnalliset mestaruuskilpailut,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sarjat ja liikuntatapahtumat vuosittain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noin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lajissa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syksyn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aloituksena monen lajin </a:t>
            </a:r>
            <a:b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SAKUgames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yleisurheilu,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beach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volley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b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frisbeegolf, sukkulaviesti 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suositut palloilusarjat: jalkapallo, 	salibandy,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futsal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SAKU-sähly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koripallo 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tansanialainen jalkapall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golf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karting</a:t>
            </a:r>
            <a:endParaRPr lang="fi-FI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kisoja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hyvällä sykkeellä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sopivalla kilpailumielellä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tabLst>
                <a:tab pos="162000" algn="l"/>
                <a:tab pos="360000" algn="l"/>
                <a:tab pos="540000" algn="l"/>
              </a:tabLst>
              <a:defRPr/>
            </a:pPr>
            <a:endParaRPr lang="fi-FI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kisavalikoima elää: hiihto ja lentopallo tauolla 	toistaiseksi vähäisen osallistujamäärän takia</a:t>
            </a:r>
            <a:endParaRPr lang="fi-FI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99231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0"/>
            <a:ext cx="9144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95536" y="403225"/>
            <a:ext cx="8334375" cy="6048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dkEdge">
            <a:bevelT w="63500" h="38100"/>
            <a:bevelB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5536" y="404664"/>
            <a:ext cx="8334375" cy="60483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3995738" y="1927563"/>
            <a:ext cx="4392612" cy="36728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Ammattiosaajan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liikuntavuosi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tuo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liikettä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koko lukuvuoteen 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lukuvuoden 15–16 lajeina riipunta, 	tansanialainen jalkapallo,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SAKU-keilailu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sekä katusähly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lajit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toteutetaan omalla paikkakunnalla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esim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liikuntatunnilla, asuntolassa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tai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harrastustoiminnassa (vaikka tutoreiden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vetämänä)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valmiit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 helpot ohjeet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liikuntavuosi huipentuu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SAKUsports-tapahtumaan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keväällä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kstiruutu 5"/>
          <p:cNvSpPr txBox="1">
            <a:spLocks noChangeArrowheads="1"/>
          </p:cNvSpPr>
          <p:nvPr/>
        </p:nvSpPr>
        <p:spPr bwMode="auto">
          <a:xfrm>
            <a:off x="539552" y="746125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2800" dirty="0">
                <a:latin typeface="Impact" pitchFamily="34" charset="0"/>
              </a:rPr>
              <a:t>Matalan kynnyksen tapahtumat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3" y="2977069"/>
            <a:ext cx="2665481" cy="9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867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0"/>
            <a:ext cx="9144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95536" y="403225"/>
            <a:ext cx="8334375" cy="6048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dkEdge">
            <a:bevelT w="63500" h="38100"/>
            <a:bevelB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5536" y="404664"/>
            <a:ext cx="8334375" cy="60483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3995738" y="2098123"/>
            <a:ext cx="4392612" cy="333168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harrastustoiminnan tutoreille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kaksiosainen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koulutus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koulutus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räätälöitävissä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koulutuksen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järjestäjän tai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oppilaitoksen tarpeisiin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sisältöinä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tutorina toimiminen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tapahtuman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järjestäminen ja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ryhmän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ohjaaminen 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SAKU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ry:n paikallisen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toiminnan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toteuttajia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esim.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tansanialaisen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jalkapallon karsintaturnaus,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Ammatti-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osaajan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liikuntavuoden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lajit,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jne.</a:t>
            </a:r>
          </a:p>
        </p:txBody>
      </p:sp>
      <p:sp>
        <p:nvSpPr>
          <p:cNvPr id="10" name="Tekstiruutu 5"/>
          <p:cNvSpPr txBox="1">
            <a:spLocks noChangeArrowheads="1"/>
          </p:cNvSpPr>
          <p:nvPr/>
        </p:nvSpPr>
        <p:spPr bwMode="auto">
          <a:xfrm>
            <a:off x="539552" y="746125"/>
            <a:ext cx="7775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2800" dirty="0" smtClean="0">
                <a:latin typeface="Impact" pitchFamily="34" charset="0"/>
              </a:rPr>
              <a:t>Harrastetutorit </a:t>
            </a:r>
            <a:r>
              <a:rPr lang="fi-FI" altLang="fi-FI" sz="2800" dirty="0">
                <a:latin typeface="Impact" pitchFamily="34" charset="0"/>
              </a:rPr>
              <a:t>kouluarjen aktivaattoreina</a:t>
            </a:r>
          </a:p>
        </p:txBody>
      </p:sp>
    </p:spTree>
    <p:extLst>
      <p:ext uri="{BB962C8B-B14F-4D97-AF65-F5344CB8AC3E}">
        <p14:creationId xmlns:p14="http://schemas.microsoft.com/office/powerpoint/2010/main" val="1364092641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0"/>
            <a:ext cx="9144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95536" y="403225"/>
            <a:ext cx="8334375" cy="6048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dkEdge">
            <a:bevelT w="63500" h="38100"/>
            <a:bevelB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5536" y="404664"/>
            <a:ext cx="8334375" cy="60483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3995738" y="1650564"/>
            <a:ext cx="4392612" cy="42267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teemoina terveys,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turvallisuus ja viihtyvyys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opiskelijoita kiinnostavat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ja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toiminnalliset toteutukset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esim. messut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toiminta- ja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työkyvyn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testipisteet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häkämittaus,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pyörähdys-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auto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harrastustoiminnan esittelyt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julkkisvierailut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tarjolla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valmiita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kokonaisuuksia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SAKU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ry:ltä ja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yhteistyökumppaneilta</a:t>
            </a:r>
            <a:b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teemapäiviin tilattaviksi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vuonna 2015 mukana lähes 90 	oppilaitosta, opiskelijoita kohdattiin </a:t>
            </a:r>
            <a:b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32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000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kstiruutu 5"/>
          <p:cNvSpPr txBox="1">
            <a:spLocks noChangeArrowheads="1"/>
          </p:cNvSpPr>
          <p:nvPr/>
        </p:nvSpPr>
        <p:spPr bwMode="auto">
          <a:xfrm>
            <a:off x="539552" y="746125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2800" dirty="0">
                <a:latin typeface="Impact" pitchFamily="34" charset="0"/>
              </a:rPr>
              <a:t>Hyvinvointivirtaa oppilaitoksissa viikolla 40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3625"/>
            <a:ext cx="2592329" cy="11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7604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0"/>
            <a:ext cx="9144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95536" y="403225"/>
            <a:ext cx="8334375" cy="6048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dkEdge">
            <a:bevelT w="63500" h="38100"/>
            <a:bevelB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95536" y="404664"/>
            <a:ext cx="8334375" cy="60483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3131840" y="1937826"/>
            <a:ext cx="5472608" cy="36522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rgbClr val="F79646">
                  <a:lumMod val="75000"/>
                </a:srgb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tutkintouudistuksen yhteydessä </a:t>
            </a: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laadittiin </a:t>
            </a: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opetussuunnitelmatyön avuksi toteutus-</a:t>
            </a:r>
            <a:b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suunnitelmat </a:t>
            </a:r>
            <a:r>
              <a:rPr lang="fi-FI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SAKU-toiminnasta</a:t>
            </a: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osana opintoja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rgbClr val="F79646">
                  <a:lumMod val="75000"/>
                </a:srgb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yhteisten opintojen osa-alueisiin: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rgbClr val="F79646">
                  <a:lumMod val="75000"/>
                </a:srgb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äidinkieli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rgbClr val="F79646">
                  <a:lumMod val="75000"/>
                </a:srgb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yhteiskuntataidot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rgbClr val="F79646">
                  <a:lumMod val="75000"/>
                </a:srgb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yrittäjyys ja yritystoiminta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rgbClr val="F79646">
                  <a:lumMod val="75000"/>
                </a:srgb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työkyvyn ylläpitäminen, liikunta ja terveystieto</a:t>
            </a:r>
          </a:p>
          <a:p>
            <a:pPr lvl="1" defTabSz="360000" fontAlgn="auto">
              <a:spcBef>
                <a:spcPts val="0"/>
              </a:spcBef>
              <a:spcAft>
                <a:spcPts val="500"/>
              </a:spcAft>
              <a:buClr>
                <a:srgbClr val="F79646">
                  <a:lumMod val="75000"/>
                </a:srgb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taide ja kulttuuri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rgbClr val="F79646">
                  <a:lumMod val="75000"/>
                </a:srgb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tarjoaa vaihtoehtoisia tapoja kerryttää osaamista</a:t>
            </a:r>
          </a:p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rgbClr val="F79646">
                  <a:lumMod val="75000"/>
                </a:srgbClr>
              </a:buClr>
              <a:buSzPct val="85000"/>
              <a:buFont typeface="Arial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apuväline ja mahdollisuus, uusi oppimisympäristö</a:t>
            </a:r>
          </a:p>
        </p:txBody>
      </p:sp>
      <p:sp>
        <p:nvSpPr>
          <p:cNvPr id="10" name="Tekstiruutu 5"/>
          <p:cNvSpPr txBox="1">
            <a:spLocks noChangeArrowheads="1"/>
          </p:cNvSpPr>
          <p:nvPr/>
        </p:nvSpPr>
        <p:spPr bwMode="auto">
          <a:xfrm>
            <a:off x="539552" y="746125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2800" dirty="0" smtClean="0">
                <a:solidFill>
                  <a:prstClr val="black"/>
                </a:solidFill>
                <a:latin typeface="Impact" pitchFamily="34" charset="0"/>
              </a:rPr>
              <a:t>Osaksi opintoja!</a:t>
            </a:r>
            <a:endParaRPr lang="fi-FI" altLang="fi-FI" sz="2800" dirty="0">
              <a:solidFill>
                <a:prstClr val="black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3281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SAKU_kuvapohja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SAKU_kuvapohja2014</Template>
  <TotalTime>2248</TotalTime>
  <Words>106</Words>
  <Application>Microsoft Office PowerPoint</Application>
  <PresentationFormat>Näytössä katseltava diaesitys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SAKU_kuvapohja2014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Pieni viestintätoimisto Tampere oy</dc:creator>
  <cp:lastModifiedBy>Saija</cp:lastModifiedBy>
  <cp:revision>48</cp:revision>
  <cp:lastPrinted>2012-01-15T20:24:51Z</cp:lastPrinted>
  <dcterms:created xsi:type="dcterms:W3CDTF">2014-03-14T11:20:12Z</dcterms:created>
  <dcterms:modified xsi:type="dcterms:W3CDTF">2016-05-03T06:02:40Z</dcterms:modified>
</cp:coreProperties>
</file>