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3" r:id="rId4"/>
    <p:sldMasterId id="2147483893" r:id="rId5"/>
  </p:sldMasterIdLst>
  <p:notesMasterIdLst>
    <p:notesMasterId r:id="rId23"/>
  </p:notesMasterIdLst>
  <p:handoutMasterIdLst>
    <p:handoutMasterId r:id="rId24"/>
  </p:handoutMasterIdLst>
  <p:sldIdLst>
    <p:sldId id="644" r:id="rId6"/>
    <p:sldId id="631" r:id="rId7"/>
    <p:sldId id="633" r:id="rId8"/>
    <p:sldId id="635" r:id="rId9"/>
    <p:sldId id="643" r:id="rId10"/>
    <p:sldId id="636" r:id="rId11"/>
    <p:sldId id="617" r:id="rId12"/>
    <p:sldId id="632" r:id="rId13"/>
    <p:sldId id="634" r:id="rId14"/>
    <p:sldId id="647" r:id="rId15"/>
    <p:sldId id="646" r:id="rId16"/>
    <p:sldId id="651" r:id="rId17"/>
    <p:sldId id="653" r:id="rId18"/>
    <p:sldId id="655" r:id="rId19"/>
    <p:sldId id="656" r:id="rId20"/>
    <p:sldId id="657" r:id="rId21"/>
    <p:sldId id="658" r:id="rId22"/>
  </p:sldIdLst>
  <p:sldSz cx="9144000" cy="6858000" type="screen4x3"/>
  <p:notesSz cx="6789738" cy="99298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756A0C1-D2AA-4956-BC10-C74CAD254AB4}">
          <p14:sldIdLst>
            <p14:sldId id="644"/>
            <p14:sldId id="631"/>
            <p14:sldId id="633"/>
            <p14:sldId id="635"/>
            <p14:sldId id="643"/>
            <p14:sldId id="636"/>
            <p14:sldId id="617"/>
            <p14:sldId id="632"/>
            <p14:sldId id="634"/>
            <p14:sldId id="647"/>
            <p14:sldId id="646"/>
            <p14:sldId id="651"/>
          </p14:sldIdLst>
        </p14:section>
        <p14:section name="Nimetön osa" id="{225FBE0D-A0C8-46D7-9AB6-E70490146C60}">
          <p14:sldIdLst>
            <p14:sldId id="653"/>
            <p14:sldId id="655"/>
            <p14:sldId id="656"/>
            <p14:sldId id="657"/>
            <p14:sldId id="6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B3F60"/>
    <a:srgbClr val="1F9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66844" autoAdjust="0"/>
  </p:normalViewPr>
  <p:slideViewPr>
    <p:cSldViewPr snapToObjects="1">
      <p:cViewPr varScale="1">
        <p:scale>
          <a:sx n="76" d="100"/>
          <a:sy n="76" d="100"/>
        </p:scale>
        <p:origin x="25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45947" y="1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/>
          <a:lstStyle>
            <a:lvl1pPr algn="r">
              <a:defRPr sz="1200"/>
            </a:lvl1pPr>
          </a:lstStyle>
          <a:p>
            <a:fld id="{65EEC74B-65F3-CC41-AEBD-C3A47CFA005D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5947" y="9431600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 anchor="b"/>
          <a:lstStyle>
            <a:lvl1pPr algn="r">
              <a:defRPr sz="1200"/>
            </a:lvl1pPr>
          </a:lstStyle>
          <a:p>
            <a:fld id="{DA585323-326D-4443-B11F-DD8AD45595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9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45947" y="1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/>
          <a:lstStyle>
            <a:lvl1pPr algn="r">
              <a:defRPr sz="1200"/>
            </a:lvl1pPr>
          </a:lstStyle>
          <a:p>
            <a:fld id="{9F311ECC-4B64-884A-A3BB-591E930FCD09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7" tIns="45958" rIns="91917" bIns="4595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8974" y="4716664"/>
            <a:ext cx="5431790" cy="4468416"/>
          </a:xfrm>
          <a:prstGeom prst="rect">
            <a:avLst/>
          </a:prstGeom>
        </p:spPr>
        <p:txBody>
          <a:bodyPr vert="horz" lIns="91917" tIns="45958" rIns="91917" bIns="45958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6490"/>
          </a:xfrm>
          <a:prstGeom prst="rect">
            <a:avLst/>
          </a:prstGeom>
        </p:spPr>
        <p:txBody>
          <a:bodyPr vert="horz" lIns="91917" tIns="45958" rIns="91917" bIns="45958" rtlCol="0" anchor="b"/>
          <a:lstStyle>
            <a:lvl1pPr algn="r">
              <a:defRPr sz="1200"/>
            </a:lvl1pPr>
          </a:lstStyle>
          <a:p>
            <a:fld id="{4CB3FD4A-2D49-9447-8AA5-D4FCB82CDD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3FD4A-2D49-9447-8AA5-D4FCB82CDDFF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10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3FD4A-2D49-9447-8AA5-D4FCB82CDDFF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05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3FD4A-2D49-9447-8AA5-D4FCB82CDDFF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88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3FD4A-2D49-9447-8AA5-D4FCB82CDDFF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87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3FD4A-2D49-9447-8AA5-D4FCB82CDDFF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88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8384-FA4B-4091-A8BB-459E142CE4CF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DB8BF-823F-4FA4-A828-BA39EBC6CDE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0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endParaRPr lang="fi-FI" b="1" dirty="0"/>
          </a:p>
          <a:p>
            <a:pPr defTabSz="914491">
              <a:defRPr/>
            </a:pPr>
            <a:endParaRPr lang="fi-FI" dirty="0"/>
          </a:p>
          <a:p>
            <a:pPr defTabSz="914491">
              <a:defRPr/>
            </a:pP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8384-FA4B-4091-A8BB-459E142CE4C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43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476A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8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476A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0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F05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738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3E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73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58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7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76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CD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CDE5F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37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12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38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2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F05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3E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6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58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9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CD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CDE5F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1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7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60DE-8A4A-D246-B0CB-C258D38613F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1141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 descr="Ehyt_logo_2015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0" y="6126163"/>
            <a:ext cx="1896999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47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60DE-8A4A-D246-B0CB-C258D38613F0}" type="datetimeFigureOut">
              <a:rPr lang="fi-FI" smtClean="0"/>
              <a:pPr/>
              <a:t>04.04.2017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1141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Ehyt_logo_2015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0" y="6126163"/>
            <a:ext cx="1896999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47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yt.fi/kannabishank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o8Scxp65M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Ehkäisevä päihdetyö EHYT 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fi-FI" sz="2800" dirty="0"/>
              <a:t>Toimii valtakunnallisesti koko väestön parissa terveiden elämäntapojen edistämiseksi</a:t>
            </a:r>
          </a:p>
          <a:p>
            <a:r>
              <a:rPr lang="fi-FI" sz="2800" dirty="0"/>
              <a:t>Työ ulottuu lapsista ja nuorista työ- ja eläkeikäisiin</a:t>
            </a:r>
          </a:p>
          <a:p>
            <a:r>
              <a:rPr lang="fi-FI" sz="2800" dirty="0"/>
              <a:t>Alkoholiin, nikotiinituotteisiin ja huumeisiin liittyvän ehkäisevän työn ohella EHYT ry ehkäisee pelaamisesta syntyviä haittoja</a:t>
            </a:r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96" y="4066429"/>
            <a:ext cx="1450803" cy="14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Miten puhua kannabiksesta -hanke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21972"/>
            <a:ext cx="8229600" cy="4525963"/>
          </a:xfrm>
        </p:spPr>
        <p:txBody>
          <a:bodyPr>
            <a:normAutofit/>
          </a:bodyPr>
          <a:lstStyle/>
          <a:p>
            <a:r>
              <a:rPr lang="fi-FI" sz="2800" dirty="0"/>
              <a:t>Yhteistyössä Suomen Terveydenhoitajaliitto (STHL ry) ja Liikunnan ja Terveystiedon Opettajat (Liito ry) kanssa toteutettava hanke vuosina 2015–2017. </a:t>
            </a:r>
          </a:p>
          <a:p>
            <a:r>
              <a:rPr lang="fi-FI" sz="2800" dirty="0"/>
              <a:t>Tavoitteena on tuottaa tietoa ja mallintaa toimintatapoja kannabisehkäisyyn yläkouluihin ja 2. asteen oppilaitoksiin. Hankkeessa on tuotettu koulutusmalli, vanhempainiltamalli sekä kannabis-faktapaketti.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55576" y="530120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www.ehyt.fi/kannabishanke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" y="569328"/>
            <a:ext cx="8738028" cy="47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95536" y="533904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hlinkClick r:id="rId3"/>
              </a:rPr>
              <a:t>Päihdeilmiö-video YouTubessa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744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20" y="54144"/>
            <a:ext cx="4763561" cy="67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38" y="280365"/>
            <a:ext cx="4531997" cy="64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0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06" y="174173"/>
            <a:ext cx="4518842" cy="63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63" y="150297"/>
            <a:ext cx="4585875" cy="64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050" y="257176"/>
            <a:ext cx="4516235" cy="64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4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58" y="106417"/>
            <a:ext cx="4670085" cy="66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9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635080" cy="432048"/>
          </a:xfrm>
        </p:spPr>
        <p:txBody>
          <a:bodyPr>
            <a:noAutofit/>
          </a:bodyPr>
          <a:lstStyle/>
          <a:p>
            <a:r>
              <a:rPr lang="fi-FI" sz="3600" dirty="0"/>
              <a:t>Päihdeilmiö ja Ryhmäilmiö ammatillisiin oppilaitoksiin -hanke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528391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/>
              <a:t>Osa </a:t>
            </a:r>
            <a:r>
              <a:rPr lang="fi-FI" sz="2800" dirty="0" err="1"/>
              <a:t>STM:n</a:t>
            </a:r>
            <a:r>
              <a:rPr lang="fi-FI" sz="2800" dirty="0"/>
              <a:t> kärkihanketta 2017−2018: </a:t>
            </a:r>
            <a:r>
              <a:rPr lang="fi-FI" sz="2800" i="1" dirty="0"/>
              <a:t>Edistetään terveyttä ja hyvinvointia sekä vähennetään eriarvoisuutta</a:t>
            </a:r>
          </a:p>
          <a:p>
            <a:r>
              <a:rPr lang="fi-FI" sz="2800" dirty="0"/>
              <a:t>Kaksi toisiaan tukevaa toimintamallia, joiden avulla edistetään opiskelijoiden hyvinvointia, ehkäistään päihdehaittoja ja vahvistetaan oppilaitosten yhteisöllisyyttä</a:t>
            </a:r>
          </a:p>
          <a:p>
            <a:r>
              <a:rPr lang="fi-FI" sz="2800" dirty="0"/>
              <a:t>Hanketta toteuttaa Ehkäisevä päihdetyö EHYT ry yhdessä Suomen ammatillisen koulutuksen kulttuuri- ja urheiluliitto SAKU ry:n kanssa, mukana myös opiskelijajärjestöt SAKKI ry ja OSKU ry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40" y="276856"/>
            <a:ext cx="1567968" cy="15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Ryhmäilmiön tausta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277072"/>
          </a:xfrm>
        </p:spPr>
        <p:txBody>
          <a:bodyPr>
            <a:normAutofit/>
          </a:bodyPr>
          <a:lstStyle/>
          <a:p>
            <a:r>
              <a:rPr lang="fi-FI" sz="2800" dirty="0"/>
              <a:t>EHYT ry:n AMIS – Arjen ammattilaiset -hankkeessa (2011−2015) kehitetty toimintamalli </a:t>
            </a:r>
          </a:p>
          <a:p>
            <a:r>
              <a:rPr lang="fi-FI" sz="2800" dirty="0"/>
              <a:t>Tarjoaa välineitä hyvien opiskeluryhmien rakentamiseen, jatkuvaan </a:t>
            </a:r>
            <a:r>
              <a:rPr lang="fi-FI" sz="2800" dirty="0" err="1"/>
              <a:t>ryhmäyttämiseen</a:t>
            </a:r>
            <a:r>
              <a:rPr lang="fi-FI" sz="2800" dirty="0"/>
              <a:t> sekä opiskelijoiden sosiaalisten valmiuksien ja sosiaalisen luottamuksen vahvistamiseen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59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Ryhmäilmiö-koulutus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/>
          <a:lstStyle/>
          <a:p>
            <a:r>
              <a:rPr lang="fi-FI" sz="2800" dirty="0"/>
              <a:t>Kesto 2 h</a:t>
            </a:r>
          </a:p>
          <a:p>
            <a:r>
              <a:rPr lang="fi-FI" sz="2800" dirty="0"/>
              <a:t>Suunnattu kaikille nuorten ryhmiä ohjaaville</a:t>
            </a:r>
          </a:p>
          <a:p>
            <a:r>
              <a:rPr lang="fi-FI" sz="2800" dirty="0"/>
              <a:t>Suosittelemme koulutuksen pitämistä    koko oppilaitoksen henkilöstölle</a:t>
            </a:r>
          </a:p>
          <a:p>
            <a:r>
              <a:rPr lang="fi-FI" sz="2800" dirty="0"/>
              <a:t>Sisältää Ryhmäilmiö-käsikirjat       osallistujille</a:t>
            </a:r>
          </a:p>
          <a:p>
            <a:r>
              <a:rPr lang="fi-FI" sz="2800" dirty="0"/>
              <a:t>Tarvittaessa voidaan järjestää useampi koulutus samana päivänä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140968"/>
            <a:ext cx="15049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Ryhmäilmiö?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fi-FI" sz="2800" dirty="0"/>
              <a:t>Sosiaaliset taidot ovat terveyden, hyvinvoinnin ja työkyvyn perusta</a:t>
            </a:r>
          </a:p>
          <a:p>
            <a:r>
              <a:rPr lang="fi-FI" sz="2800" dirty="0"/>
              <a:t>Sosiaalisia taitoja voi oppia vain ryhmissä</a:t>
            </a:r>
          </a:p>
          <a:p>
            <a:r>
              <a:rPr lang="fi-FI" sz="2800" dirty="0"/>
              <a:t>Myös työelämätaidot ovat paljolti sosiaalisia taitoja</a:t>
            </a:r>
          </a:p>
          <a:p>
            <a:r>
              <a:rPr lang="fi-FI" sz="2800" dirty="0"/>
              <a:t>Syrjäytymisen taustalla toistuvat ulkopuolisuuden kokemukset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52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Miksi Ryhmäilmiö?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Opintojen yksilöllistyessä huomion kiinnittäminen opiskelijaryhmiin erityisen tärkeää</a:t>
            </a:r>
          </a:p>
          <a:p>
            <a:r>
              <a:rPr lang="fi-FI" sz="2400" dirty="0"/>
              <a:t>Tutkimusten mukaan ammattiin opiskelevat nuoret eivät kaipaa yksilöllisiä vapauksia, vaan pysyvyyttä, ennakoitavuutta ja selkeää rytmiä, joita pysyvät opiskeluryhmät voivat tarjota (Maunu 2014)</a:t>
            </a:r>
          </a:p>
          <a:p>
            <a:r>
              <a:rPr lang="fi-FI" sz="2400" dirty="0">
                <a:sym typeface="Wingdings" panose="05000000000000000000" pitchFamily="2" charset="2"/>
              </a:rPr>
              <a:t>Hyvin toimivan ryhmän jäsenet auttavat ja innostavat myös toisiaan oppimaan</a:t>
            </a:r>
          </a:p>
          <a:p>
            <a:r>
              <a:rPr lang="fi-FI" sz="2400" dirty="0">
                <a:sym typeface="Wingdings" panose="05000000000000000000" pitchFamily="2" charset="2"/>
              </a:rPr>
              <a:t>Nuoret viihtyvät paremmin ja opintojen läpäisy tehostuu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5420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type="subTitle" idx="1"/>
          </p:nvPr>
        </p:nvSpPr>
        <p:spPr>
          <a:xfrm>
            <a:off x="772357" y="1506985"/>
            <a:ext cx="7421732" cy="32603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i-FI" dirty="0"/>
              <a:t>”Aikuisten on tarjottava nuorille sitä, </a:t>
            </a:r>
          </a:p>
          <a:p>
            <a:pPr marL="0" indent="0" algn="ctr">
              <a:buNone/>
            </a:pPr>
            <a:r>
              <a:rPr lang="fi-FI" dirty="0"/>
              <a:t>mitä he päihteiden käytölläänkin tavoittelevat,</a:t>
            </a:r>
          </a:p>
          <a:p>
            <a:pPr marL="0" indent="0" algn="ctr">
              <a:buNone/>
            </a:pPr>
            <a:r>
              <a:rPr lang="fi-FI" dirty="0"/>
              <a:t>mutta paremmassa ja kestävämmässä muodossa.”</a:t>
            </a:r>
          </a:p>
          <a:p>
            <a:pPr marL="0" indent="0" algn="ctr">
              <a:buNone/>
            </a:pPr>
            <a:endParaRPr lang="fi-FI" dirty="0"/>
          </a:p>
          <a:p>
            <a:r>
              <a:rPr lang="fi-FI" dirty="0"/>
              <a:t>Antti Maunu</a:t>
            </a:r>
          </a:p>
        </p:txBody>
      </p:sp>
    </p:spTree>
    <p:extLst>
      <p:ext uri="{BB962C8B-B14F-4D97-AF65-F5344CB8AC3E}">
        <p14:creationId xmlns:p14="http://schemas.microsoft.com/office/powerpoint/2010/main" val="146542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Päihdeilmiö – mitä ja miksi?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Keskusteluun perustuva päihdekasvatustunti</a:t>
            </a:r>
          </a:p>
          <a:p>
            <a:r>
              <a:rPr lang="fi-FI" sz="2400" dirty="0"/>
              <a:t>Miten erilaiset yhteiskunnalliset ja kulttuuriset muutokset ovat vaikuttaneet päihteiden käyttöön Suomessa eri aikoina? Miksi päihteiden käyttöä säännellään? Entä miten sosiaaliset suhteet ja tunteet liittyvät päihteiden käyttöön?</a:t>
            </a:r>
          </a:p>
          <a:p>
            <a:r>
              <a:rPr lang="fi-FI" sz="2400" dirty="0"/>
              <a:t>Tavoitteena syventää opiskelijoiden päihteiden käyttöön liittyvää terveysosaamista ja saada hei­dät pohtimaan päihteiden käyttöä erityisesti sosiaalisesta, kulttuurisesta ja yhteiskunnallisesta näkökulmasta</a:t>
            </a:r>
          </a:p>
          <a:p>
            <a:r>
              <a:rPr lang="fi-FI" sz="2400" dirty="0"/>
              <a:t>Oppitunnin pituus 75−90 min (3 ryhmää/pvä)</a:t>
            </a:r>
          </a:p>
        </p:txBody>
      </p:sp>
    </p:spTree>
    <p:extLst>
      <p:ext uri="{BB962C8B-B14F-4D97-AF65-F5344CB8AC3E}">
        <p14:creationId xmlns:p14="http://schemas.microsoft.com/office/powerpoint/2010/main" val="236474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96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Tarjoamme ammatillisille oppilaitoksille maksuttomasti koulutuspaketin, joka sisältää Päihdeilmiö-tunnit opiskelijoille sekä Ryhmäilmiö-koulutuksen toimipisteen henkilöstölle</a:t>
            </a:r>
            <a:endParaRPr lang="fi-FI" sz="1600" dirty="0"/>
          </a:p>
          <a:p>
            <a:pPr marL="0" indent="0">
              <a:buNone/>
            </a:pPr>
            <a:endParaRPr lang="fi-FI" sz="2800" b="1" dirty="0"/>
          </a:p>
          <a:p>
            <a:pPr marL="0" indent="0">
              <a:buNone/>
            </a:pPr>
            <a:r>
              <a:rPr lang="fi-FI" sz="2800" b="1" dirty="0"/>
              <a:t>Tilaukset ja lisätiedot: koulutukset@ehyt.fi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Anu Rautama, p. 050 325 9273</a:t>
            </a:r>
          </a:p>
          <a:p>
            <a:pPr marL="0" indent="0">
              <a:buNone/>
            </a:pPr>
            <a:r>
              <a:rPr lang="fi-FI" sz="2400" dirty="0"/>
              <a:t>Sarianna Palmroos, p. 050 524 9909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ehyt.fi/toinen-aste</a:t>
            </a:r>
          </a:p>
        </p:txBody>
      </p:sp>
    </p:spTree>
    <p:extLst>
      <p:ext uri="{BB962C8B-B14F-4D97-AF65-F5344CB8AC3E}">
        <p14:creationId xmlns:p14="http://schemas.microsoft.com/office/powerpoint/2010/main" val="84063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HYT Dokumentti" ma:contentTypeID="0x010100740B35664B4D4340B9178BE3CEE18B320100A14CB7DFEB6E7E4091E9412545317A66" ma:contentTypeVersion="15" ma:contentTypeDescription="" ma:contentTypeScope="" ma:versionID="5190b7d189c3308455f5628669dd0ca1">
  <xsd:schema xmlns:xsd="http://www.w3.org/2001/XMLSchema" xmlns:xs="http://www.w3.org/2001/XMLSchema" xmlns:p="http://schemas.microsoft.com/office/2006/metadata/properties" xmlns:ns2="8b25a0eb-6aee-482d-9e36-463e4a625073" targetNamespace="http://schemas.microsoft.com/office/2006/metadata/properties" ma:root="true" ma:fieldsID="46d2d296cbfbaba0f087e87c6e7605a0" ns2:_="">
    <xsd:import namespace="8b25a0eb-6aee-482d-9e36-463e4a62507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aa44b24fcb6448ebc628b460284fa99" minOccurs="0"/>
                <xsd:element ref="ns2:ia1e4eaa4aaa42cf924070fd120c69a7" minOccurs="0"/>
                <xsd:element ref="ns2:SharedWithUsers" minOccurs="0"/>
                <xsd:element ref="ns2:SharingHintHash" minOccurs="0"/>
                <xsd:element ref="ns2:SharedWithDetails" minOccurs="0"/>
                <xsd:element ref="ns2:a8e037739f22464881271840dad1748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5a0eb-6aee-482d-9e36-463e4a625073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60a3a2b8-0144-44f0-a92d-1cd16757bef9}" ma:internalName="TaxCatchAll" ma:showField="CatchAllData" ma:web="8b25a0eb-6aee-482d-9e36-463e4a625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60a3a2b8-0144-44f0-a92d-1cd16757bef9}" ma:internalName="TaxCatchAllLabel" ma:readOnly="true" ma:showField="CatchAllDataLabel" ma:web="8b25a0eb-6aee-482d-9e36-463e4a625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a44b24fcb6448ebc628b460284fa99" ma:index="10" nillable="true" ma:taxonomy="true" ma:internalName="maa44b24fcb6448ebc628b460284fa99" ma:taxonomyFieldName="Vapaat_x0020_avainsanat" ma:displayName="Vapaat avainsanat" ma:default="" ma:fieldId="{6aa44b24-fcb6-448e-bc62-8b460284fa99}" ma:taxonomyMulti="true" ma:sspId="b4acf277-c871-4cac-ba5b-0074ec657832" ma:termSetId="c8c6a368-f4a2-4fda-a9dd-20fff3e48ad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a1e4eaa4aaa42cf924070fd120c69a7" ma:index="12" ma:taxonomy="true" ma:internalName="ia1e4eaa4aaa42cf924070fd120c69a7" ma:taxonomyFieldName="Dokumentin_x0020_tyyppi" ma:displayName="Dokumentin tyyppi" ma:indexed="true" ma:default="" ma:fieldId="{2a1e4eaa-4aaa-42cf-9240-70fd120c69a7}" ma:sspId="b4acf277-c871-4cac-ba5b-0074ec657832" ma:termSetId="dd9f542b-ab43-4e9c-b9f8-ad763b8e860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Jakamisvihjeen hajautus" ma:internalName="SharingHintHash" ma:readOnly="true">
      <xsd:simpleType>
        <xsd:restriction base="dms:Text"/>
      </xsd:simpleType>
    </xsd:element>
    <xsd:element name="SharedWithDetails" ma:index="16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a8e037739f22464881271840dad1748a" ma:index="17" nillable="true" ma:taxonomy="true" ma:internalName="a8e037739f22464881271840dad1748a" ma:taxonomyFieldName="EHYT_x0020_Aihe" ma:displayName="EHYT Aihe" ma:readOnly="false" ma:default="" ma:fieldId="{a8e03773-9f22-4648-8127-1840dad1748a}" ma:taxonomyMulti="true" ma:sspId="b4acf277-c871-4cac-ba5b-0074ec657832" ma:termSetId="7869f83b-08b4-4911-a2e7-405e0ab3fc6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a44b24fcb6448ebc628b460284fa99 xmlns="8b25a0eb-6aee-482d-9e36-463e4a6250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Tupakka</TermName>
          <TermId xmlns="http://schemas.microsoft.com/office/infopath/2007/PartnerControls">2ee41987-873d-4c70-88cc-9ceada1713cc</TermId>
        </TermInfo>
        <TermInfo xmlns="http://schemas.microsoft.com/office/infopath/2007/PartnerControls">
          <TermName xmlns="http://schemas.microsoft.com/office/infopath/2007/PartnerControls">Nuuska</TermName>
          <TermId xmlns="http://schemas.microsoft.com/office/infopath/2007/PartnerControls">954c6f5e-aeb7-483c-9ec9-3913f92223f0</TermId>
        </TermInfo>
        <TermInfo xmlns="http://schemas.microsoft.com/office/infopath/2007/PartnerControls">
          <TermName xmlns="http://schemas.microsoft.com/office/infopath/2007/PartnerControls">sähkötupakka</TermName>
          <TermId xmlns="http://schemas.microsoft.com/office/infopath/2007/PartnerControls">38bd7650-7233-4b02-8f75-d7ad1ef7a693</TermId>
        </TermInfo>
        <TermInfo xmlns="http://schemas.microsoft.com/office/infopath/2007/PartnerControls">
          <TermName xmlns="http://schemas.microsoft.com/office/infopath/2007/PartnerControls">yläkoulu</TermName>
          <TermId xmlns="http://schemas.microsoft.com/office/infopath/2007/PartnerControls">b4024021-b203-462c-82a9-cd3a59f00e03</TermId>
        </TermInfo>
      </Terms>
    </maa44b24fcb6448ebc628b460284fa99>
    <TaxCatchAll xmlns="8b25a0eb-6aee-482d-9e36-463e4a625073">
      <Value>10</Value>
      <Value>20</Value>
      <Value>7</Value>
      <Value>6</Value>
      <Value>5</Value>
      <Value>122</Value>
      <Value>248</Value>
      <Value>187</Value>
    </TaxCatchAll>
    <ia1e4eaa4aaa42cf924070fd120c69a7 xmlns="8b25a0eb-6aee-482d-9e36-463e4a6250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Koulutus</TermName>
          <TermId xmlns="http://schemas.microsoft.com/office/infopath/2007/PartnerControls">f708e229-364a-4fb7-a728-e1d75adf0bbb</TermId>
        </TermInfo>
      </Terms>
    </ia1e4eaa4aaa42cf924070fd120c69a7>
    <a8e037739f22464881271840dad1748a xmlns="8b25a0eb-6aee-482d-9e36-463e4a625073">
      <Terms xmlns="http://schemas.microsoft.com/office/infopath/2007/PartnerControls"/>
    </a8e037739f22464881271840dad1748a>
    <SharedWithUsers xmlns="8b25a0eb-6aee-482d-9e36-463e4a625073">
      <UserInfo>
        <DisplayName>Heli Vaija</DisplayName>
        <AccountId>101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9F68407-D65B-4DA4-A807-77D7726D05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1E576-696F-4694-9F20-9313DF46A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5a0eb-6aee-482d-9e36-463e4a625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B12AE-FFD9-4EB3-A7D8-D9FB358A02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b25a0eb-6aee-482d-9e36-463e4a6250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11633</TotalTime>
  <Words>450</Words>
  <Application>Microsoft Office PowerPoint</Application>
  <PresentationFormat>Näytössä katseltava diaesitys (4:3)</PresentationFormat>
  <Paragraphs>59</Paragraphs>
  <Slides>17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Office-teema</vt:lpstr>
      <vt:lpstr>1_Office-teema</vt:lpstr>
      <vt:lpstr>Ehkäisevä päihdetyö EHYT ry</vt:lpstr>
      <vt:lpstr>Päihdeilmiö ja Ryhmäilmiö ammatillisiin oppilaitoksiin -hanke</vt:lpstr>
      <vt:lpstr>Ryhmäilmiön tausta</vt:lpstr>
      <vt:lpstr>Ryhmäilmiö-koulutus</vt:lpstr>
      <vt:lpstr>Miksi Ryhmäilmiö?</vt:lpstr>
      <vt:lpstr>Miksi Ryhmäilmiö?</vt:lpstr>
      <vt:lpstr>PowerPoint-esitys</vt:lpstr>
      <vt:lpstr>Päihdeilmiö – mitä ja miksi?</vt:lpstr>
      <vt:lpstr>PowerPoint-esitys</vt:lpstr>
      <vt:lpstr>Miten puhua kannabiksesta -hanke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pääotsikko</dc:title>
  <dc:creator>H</dc:creator>
  <cp:lastModifiedBy>Anne Mikkola</cp:lastModifiedBy>
  <cp:revision>465</cp:revision>
  <cp:lastPrinted>2015-11-18T15:53:01Z</cp:lastPrinted>
  <dcterms:created xsi:type="dcterms:W3CDTF">2012-01-12T12:10:21Z</dcterms:created>
  <dcterms:modified xsi:type="dcterms:W3CDTF">2017-04-04T07:24:01Z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0x010100740B35664B4D4340B9178BE3CEE18B320100A14CB7DFEB6E7E4091E9412545317A66</vt:lpwstr>
  </property>
  <property fmtid="{D5CDD505-2E9C-101B-9397-08002B2CF9AE}" pid="3" name="Vapaat avainsanat">
    <vt:lpwstr>10;#Tupakka|2ee41987-873d-4c70-88cc-9ceada1713cc;#20;#Nuuska|954c6f5e-aeb7-483c-9ec9-3913f92223f0;#187;#sähkötupakka|38bd7650-7233-4b02-8f75-d7ad1ef7a693;#248;#yläkoulu|b4024021-b203-462c-82a9-cd3a59f00e03</vt:lpwstr>
  </property>
  <property fmtid="{D5CDD505-2E9C-101B-9397-08002B2CF9AE}" pid="4" name="Dokumentin tila">
    <vt:lpwstr>5;#Luonnos|5515d47d-45bc-4979-a976-cce269c3bccd</vt:lpwstr>
  </property>
  <property fmtid="{D5CDD505-2E9C-101B-9397-08002B2CF9AE}" pid="5" name="Sijainti">
    <vt:lpwstr>7;#Koulutyö|3a02af64-20ac-44fd-93e6-5ee59c14c5c5</vt:lpwstr>
  </property>
  <property fmtid="{D5CDD505-2E9C-101B-9397-08002B2CF9AE}" pid="6" name="Dokumentin tyyppi">
    <vt:lpwstr>122;#Koulutus|f708e229-364a-4fb7-a728-e1d75adf0bbb</vt:lpwstr>
  </property>
  <property fmtid="{D5CDD505-2E9C-101B-9397-08002B2CF9AE}" pid="7" name="Kohderyhmä">
    <vt:lpwstr>6;#Sisäinen|86f88d56-d83c-4b89-95d9-544aff120100</vt:lpwstr>
  </property>
  <property fmtid="{D5CDD505-2E9C-101B-9397-08002B2CF9AE}" pid="8" name="EHYT Aihe">
    <vt:lpwstr/>
  </property>
  <property fmtid="{D5CDD505-2E9C-101B-9397-08002B2CF9AE}" pid="9" name="la47d3aaa2a64b5b8f872218156bcd76">
    <vt:lpwstr>Koulutyö|3a02af64-20ac-44fd-93e6-5ee59c14c5c5</vt:lpwstr>
  </property>
  <property fmtid="{D5CDD505-2E9C-101B-9397-08002B2CF9AE}" pid="10" name="fa779d4ac9104465a0b35c00929a1e86">
    <vt:lpwstr>Luonnos|5515d47d-45bc-4979-a976-cce269c3bccd</vt:lpwstr>
  </property>
  <property fmtid="{D5CDD505-2E9C-101B-9397-08002B2CF9AE}" pid="11" name="j4503adf8a2b47a6a02af0be5d44a3d3">
    <vt:lpwstr>Sisäinen|86f88d56-d83c-4b89-95d9-544aff120100</vt:lpwstr>
  </property>
</Properties>
</file>