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91" r:id="rId2"/>
    <p:sldId id="269" r:id="rId3"/>
    <p:sldId id="292" r:id="rId4"/>
    <p:sldId id="299" r:id="rId5"/>
    <p:sldId id="293" r:id="rId6"/>
    <p:sldId id="300" r:id="rId7"/>
    <p:sldId id="301" r:id="rId8"/>
    <p:sldId id="302" r:id="rId9"/>
    <p:sldId id="296" r:id="rId10"/>
    <p:sldId id="304" r:id="rId11"/>
    <p:sldId id="303" r:id="rId12"/>
    <p:sldId id="30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F6C"/>
    <a:srgbClr val="B13679"/>
    <a:srgbClr val="3D80E9"/>
    <a:srgbClr val="B99074"/>
    <a:srgbClr val="FCAC23"/>
    <a:srgbClr val="E5C033"/>
    <a:srgbClr val="A29972"/>
    <a:srgbClr val="77D75A"/>
    <a:srgbClr val="ABE04A"/>
    <a:srgbClr val="4A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9B016-ED2E-4EE8-9F2C-D231696D4D40}" v="1" dt="2022-02-16T09:45:43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Hasari" userId="575eaa3b-52d4-4124-a8de-cd51c4b49055" providerId="ADAL" clId="{9C19B016-ED2E-4EE8-9F2C-D231696D4D40}"/>
    <pc:docChg chg="delSld modSld delMainMaster">
      <pc:chgData name="Tiina Hasari" userId="575eaa3b-52d4-4124-a8de-cd51c4b49055" providerId="ADAL" clId="{9C19B016-ED2E-4EE8-9F2C-D231696D4D40}" dt="2022-02-16T09:45:16.783" v="104" actId="20577"/>
      <pc:docMkLst>
        <pc:docMk/>
      </pc:docMkLst>
      <pc:sldChg chg="modSp mod">
        <pc:chgData name="Tiina Hasari" userId="575eaa3b-52d4-4124-a8de-cd51c4b49055" providerId="ADAL" clId="{9C19B016-ED2E-4EE8-9F2C-D231696D4D40}" dt="2022-02-16T09:45:16.783" v="104" actId="20577"/>
        <pc:sldMkLst>
          <pc:docMk/>
          <pc:sldMk cId="3549591674" sldId="304"/>
        </pc:sldMkLst>
        <pc:spChg chg="mod">
          <ac:chgData name="Tiina Hasari" userId="575eaa3b-52d4-4124-a8de-cd51c4b49055" providerId="ADAL" clId="{9C19B016-ED2E-4EE8-9F2C-D231696D4D40}" dt="2022-02-16T09:45:16.783" v="104" actId="20577"/>
          <ac:spMkLst>
            <pc:docMk/>
            <pc:sldMk cId="3549591674" sldId="304"/>
            <ac:spMk id="12" creationId="{2867598C-B6F2-4580-B59A-5F9154E8517B}"/>
          </ac:spMkLst>
        </pc:spChg>
      </pc:sldChg>
      <pc:sldChg chg="del">
        <pc:chgData name="Tiina Hasari" userId="575eaa3b-52d4-4124-a8de-cd51c4b49055" providerId="ADAL" clId="{9C19B016-ED2E-4EE8-9F2C-D231696D4D40}" dt="2022-02-16T09:43:40.485" v="1" actId="47"/>
        <pc:sldMkLst>
          <pc:docMk/>
          <pc:sldMk cId="325755413" sldId="308"/>
        </pc:sldMkLst>
      </pc:sldChg>
      <pc:sldChg chg="del">
        <pc:chgData name="Tiina Hasari" userId="575eaa3b-52d4-4124-a8de-cd51c4b49055" providerId="ADAL" clId="{9C19B016-ED2E-4EE8-9F2C-D231696D4D40}" dt="2022-02-16T09:43:38.857" v="0" actId="47"/>
        <pc:sldMkLst>
          <pc:docMk/>
          <pc:sldMk cId="1782971354" sldId="309"/>
        </pc:sldMkLst>
      </pc:sldChg>
      <pc:sldMasterChg chg="del delSldLayout">
        <pc:chgData name="Tiina Hasari" userId="575eaa3b-52d4-4124-a8de-cd51c4b49055" providerId="ADAL" clId="{9C19B016-ED2E-4EE8-9F2C-D231696D4D40}" dt="2022-02-16T09:43:40.485" v="1" actId="47"/>
        <pc:sldMasterMkLst>
          <pc:docMk/>
          <pc:sldMasterMk cId="3943173041" sldId="2147483672"/>
        </pc:sldMasterMkLst>
        <pc:sldLayoutChg chg="del">
          <pc:chgData name="Tiina Hasari" userId="575eaa3b-52d4-4124-a8de-cd51c4b49055" providerId="ADAL" clId="{9C19B016-ED2E-4EE8-9F2C-D231696D4D40}" dt="2022-02-16T09:43:40.485" v="1" actId="47"/>
          <pc:sldLayoutMkLst>
            <pc:docMk/>
            <pc:sldMasterMk cId="3943173041" sldId="2147483672"/>
            <pc:sldLayoutMk cId="3921492250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C824-642A-475F-8CFB-D60AEC8543B8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6474E-D0DF-4A52-82AC-41FC907EC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88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6761-5E74-482D-B9D8-BDBDC21869D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6761-5E74-482D-B9D8-BDBDC21869D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09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7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5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36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96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4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3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15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17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08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08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42B3-5B85-4B99-8911-95811CA41415}" type="datetimeFigureOut">
              <a:rPr lang="fi-FI" smtClean="0"/>
              <a:t>30.3.2022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9582-FE40-4D40-ABA3-3053F70DA32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967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kury.net/opiskelijaliikunta/liikevirtaa-kampanja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events/462348325609010/?acontext=%7B%22event_action_history%22%3A%5b%7B%22mechanism%22%3A%22search_results%22%2C%22surface%22%3A%22search%22%7D%5d%2C%22ref_notif_type%22%3Anull%7D" TargetMode="External"/><Relationship Id="rId4" Type="http://schemas.openxmlformats.org/officeDocument/2006/relationships/hyperlink" Target="https://liikkeelle.net/liikevirta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kury.net/taitoja-elamaan/osaksi-opintoj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3574189" y="1767006"/>
            <a:ext cx="4781977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Opiskelijoiden</a:t>
            </a:r>
          </a:p>
          <a:p>
            <a:pPr algn="ctr"/>
            <a:r>
              <a:rPr lang="fi-FI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Liikevirtaa-kampanja</a:t>
            </a:r>
            <a:r>
              <a:rPr lang="fi-FI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fi-FI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huhtikuussa 2022</a:t>
            </a:r>
            <a:endParaRPr lang="fi-FI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i-FI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81723" y="1899723"/>
            <a:ext cx="184731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endParaRPr lang="fi-FI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32" y="5671084"/>
            <a:ext cx="1587500" cy="6604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44007" y="5876438"/>
            <a:ext cx="1688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200" b="1" dirty="0">
                <a:solidFill>
                  <a:srgbClr val="E600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2200" b="1" dirty="0">
              <a:solidFill>
                <a:srgbClr val="E6007E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EF3A23-41F2-403E-A4ED-3F028CFD6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735" y="4904321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5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8753192" y="1000366"/>
            <a:ext cx="329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Ilmoittautuminen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284386" y="1678616"/>
            <a:ext cx="614859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13679"/>
              </a:buClr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Oppilaitoksen yhteyshenkilöt ilmoittavat oppilaitoksen mukaan kampanjasivustolla: 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https://sakury.net/opiskelijaliikunta/liikevirtaa-kampanja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Ilmoittautuminen on jo auki!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Ilmoittautuneet oppilaitokset saavat käyttöönsä kampanjan sähköisen materiaalipaketin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Liikuntahaasteen sivusto </a:t>
            </a:r>
            <a:r>
              <a:rPr lang="fi-FI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auki osoitteessa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https://liikkeelle.net/liikevirtaa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Liikevirtaa kampanjan tapahtuma myös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facebookissa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Liikevirtaa-kampanja opiskelijoille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F4E4A95-CC85-4483-A3DD-960EF09E8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7732" y="1420194"/>
            <a:ext cx="626113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5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7483550" y="1000366"/>
            <a:ext cx="4563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Vihreitä tekoja palkitaan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000221" y="2133439"/>
            <a:ext cx="61271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13679"/>
              </a:buClr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/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Oppilaitoksessa toteutettujen liikevirtaa-tempausten kesken arvotaan yksi 300€ lahjakortti oppilaitoksen käyttöön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Kerro meille kuvin ja sanoin, miten olette kampanjaa toteuttaneet omassa oppilaitoksessa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/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viikon liikuntahaasteen voittajatiimi palkitaan yhdellä 300€ lahjakortilla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Lisäksi arvomme liikuntahaasteeseen osallistuneiden kesken yhteensä 20 kpl 30€ lahjakortteja</a:t>
            </a: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33C25CB-B604-4972-8A1E-DD3B1C1EB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39" y="668462"/>
            <a:ext cx="582828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5"/>
            <a:ext cx="12192000" cy="685800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000221" y="2133439"/>
            <a:ext cx="61271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13679"/>
              </a:buClr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base"/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Yhteishenkeä ja hyviä muistoja!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Vuoden 2021 liikuntahaasteen voittajatiimi oli</a:t>
            </a: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Sairaan </a:t>
            </a:r>
            <a:r>
              <a:rPr lang="fi-FI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nopee</a:t>
            </a: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Ammattiopisto Luovi, Pori </a:t>
            </a: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4" name="Kuva 3" descr="Kuva, joka sisältää kohteen vesi, uiminen, vesiurheilu, henkilö&#10;&#10;Kuvaus luotu automaattisesti">
            <a:extLst>
              <a:ext uri="{FF2B5EF4-FFF2-40B4-BE49-F238E27FC236}">
                <a16:creationId xmlns:a16="http://schemas.microsoft.com/office/drawing/2014/main" id="{360E295A-F393-421F-B10C-BFABB4C8B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9" y="1367324"/>
            <a:ext cx="5351560" cy="39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1518149" y="1047669"/>
            <a:ext cx="8942916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i-FI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i-FI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i-F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Kannustakaa teidänkin</a:t>
            </a:r>
          </a:p>
          <a:p>
            <a:pPr algn="ctr"/>
            <a:r>
              <a:rPr lang="fi-F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opiskelijat mukaan </a:t>
            </a:r>
            <a:r>
              <a:rPr lang="fi-F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 </a:t>
            </a:r>
            <a:endParaRPr lang="fi-FI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i-FI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i-FI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i-FI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32" y="5671084"/>
            <a:ext cx="1587500" cy="6604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44007" y="5876438"/>
            <a:ext cx="1688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200" b="1" dirty="0">
                <a:solidFill>
                  <a:srgbClr val="B13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2200" b="1" dirty="0">
              <a:solidFill>
                <a:srgbClr val="B13679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511D6DE-3502-40B6-B058-1FCBA78F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820" y="3777063"/>
            <a:ext cx="2882616" cy="14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6384146" y="1000366"/>
            <a:ext cx="566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Liikevirtaa-kampanjan AJATUS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036281" y="1752698"/>
            <a:ext cx="64533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13679"/>
              </a:buClr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Kampanja tuo liikkumisen iloa ja valintoja esille vihreän kädenjäljen kautta eli kuinka tehdä hyviä valintoja itseä, yhteisöä ja ilmastoa ajatellen ja nostetaan samalla arkiliikkuminen kunniaan  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kestävä arki</a:t>
            </a:r>
          </a:p>
          <a:p>
            <a:pPr fontAlgn="base"/>
            <a:endParaRPr 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fi-FI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Vihreä käden jäljen tavoitteena on innostaa ihmisiä mukaan tekemään hyviä asioita, joiden avulla voimme parantaa omaa, yhteisömme sekä maapallon hyvinvointia.</a:t>
            </a:r>
          </a:p>
          <a:p>
            <a:pPr fontAlgn="base"/>
            <a:endParaRPr 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fi-FI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/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Kampanjan teema: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kannustetaan liikkumaan monipuolisesti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opiskelijoiden vihreä kädenjälki näkyväksi</a:t>
            </a:r>
            <a:endParaRPr lang="fi-FI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BBF155B-F4CB-4605-9CA6-67AE58AB96AF}"/>
              </a:ext>
            </a:extLst>
          </p:cNvPr>
          <p:cNvSpPr/>
          <p:nvPr/>
        </p:nvSpPr>
        <p:spPr>
          <a:xfrm>
            <a:off x="759848" y="6246236"/>
            <a:ext cx="3235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 dirty="0">
                <a:solidFill>
                  <a:srgbClr val="B13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1600" b="1" dirty="0">
              <a:solidFill>
                <a:srgbClr val="B13679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9D7B5A2-A13F-4FA9-8303-498A5FA0A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64"/>
            <a:ext cx="5870026" cy="3630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F5D556E-B5FB-4524-9BC7-74EF85E20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36" y="5625592"/>
            <a:ext cx="1132140" cy="11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5772056" y="1000366"/>
            <a:ext cx="627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Liikevirtaa-kampanjan TOTEUTUS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096000" y="1877174"/>
            <a:ext cx="617286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13679"/>
              </a:buClr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/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Liikevirtaa on maksuton valtakunnallinen kampanja, jonka oppilaitokset voivat ottaa käyttöön ja luoda siitä oman näköisensä. </a:t>
            </a:r>
          </a:p>
          <a:p>
            <a:pPr algn="l" rtl="0" fontAlgn="base"/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/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Kampanjan voi omassa oppilaitoksessa toteuttaa: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erilaisina teemapäivinä nostamalla vihreän kädenjäljen teemoja esille </a:t>
            </a:r>
          </a:p>
          <a:p>
            <a:pPr algn="l" rtl="0" fontAlgn="base"/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Ja/tai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lähtemällä mukaan valtakunnalliseen 3 viikon liikuntahaasteeseen (verkkoalustalla) </a:t>
            </a:r>
          </a:p>
          <a:p>
            <a:pPr algn="l" rtl="0" fontAlgn="base"/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/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base"/>
            <a:r>
              <a:rPr lang="fi-F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Kampanjakuukauden tueksi SAKU ry tuottaa materiaalia ja ideoita toiminnan toteuttamiseen omassa oppilaitoksessa. </a:t>
            </a: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C057859-3A03-4E51-BCF7-42FFAB77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000" y="1439422"/>
            <a:ext cx="6261135" cy="401761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CE0BF6A-4982-4E6A-87D5-D3870393538D}"/>
              </a:ext>
            </a:extLst>
          </p:cNvPr>
          <p:cNvSpPr txBox="1"/>
          <p:nvPr/>
        </p:nvSpPr>
        <p:spPr>
          <a:xfrm>
            <a:off x="-819727" y="6258553"/>
            <a:ext cx="6377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rgbClr val="B13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1800" b="1" dirty="0">
              <a:solidFill>
                <a:srgbClr val="B13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6017993" y="981893"/>
            <a:ext cx="622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Opiskelijat mukaan järjestämään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184380" y="1899729"/>
            <a:ext cx="61120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Kampanjassa tärkeänä osana on se, että siinä kannustetaan viestimään kampanjasta laajasti oppilaitoksen sisällä: 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Tutorit ja opiskelijakunta mukaan markkinointiin ja toteuttamaan kampanjaa 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Materiaalipaketissa paljon valmista materiaalia hyödynnettäväksi</a:t>
            </a:r>
          </a:p>
          <a:p>
            <a:pPr rtl="0" fontAlgn="base"/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/>
            <a:endParaRPr lang="fi-FI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base"/>
            <a:r>
              <a:rPr lang="fi-FI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Osaksi opintoja!</a:t>
            </a:r>
          </a:p>
          <a:p>
            <a:pPr algn="ctr" rtl="0" fontAlgn="base"/>
            <a:endParaRPr lang="fi-FI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base"/>
            <a:r>
              <a:rPr lang="fi-FI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SAKU-toiminnan opintoihin kytkemisen myötä voidaan lisätä oppilaitokseen yhteisöllisyyttä, hyvinvointia, osallisuutta ja viihtyvyyttä edistävää toimintaa. </a:t>
            </a:r>
          </a:p>
          <a:p>
            <a:pPr lvl="1" fontAlgn="base"/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/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https://sakury.net/taitoja-elamaan/osaksi-opintoja</a:t>
            </a:r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 fontAlgn="base"/>
            <a:endParaRPr lang="fi-FI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7AE9E85-B546-4E65-A099-C46BF7DA1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3" y="0"/>
            <a:ext cx="4853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7601527" y="2063264"/>
            <a:ext cx="6323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4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Oppilaitoksen </a:t>
            </a:r>
          </a:p>
          <a:p>
            <a:r>
              <a:rPr lang="fi-FI" sz="4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teemapäivät</a:t>
            </a:r>
            <a:endParaRPr lang="fi-FI" sz="3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BBF155B-F4CB-4605-9CA6-67AE58AB96AF}"/>
              </a:ext>
            </a:extLst>
          </p:cNvPr>
          <p:cNvSpPr/>
          <p:nvPr/>
        </p:nvSpPr>
        <p:spPr>
          <a:xfrm>
            <a:off x="797171" y="6112590"/>
            <a:ext cx="323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600" b="1" dirty="0">
              <a:solidFill>
                <a:srgbClr val="E38F3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i-FI" sz="1600" b="1" dirty="0">
                <a:solidFill>
                  <a:srgbClr val="E38F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1600" b="1" dirty="0">
              <a:solidFill>
                <a:srgbClr val="E38F39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263CAD6-7D32-4E97-BC44-A769A4FA4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58" y="1646037"/>
            <a:ext cx="6912757" cy="35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7032331" y="953713"/>
            <a:ext cx="4977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Oppilaitoksen teemapäivät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012303" y="1370537"/>
            <a:ext cx="63238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Voitte ideoida teidän oppilaitokseen tällä hetkellä parhaiten sopivan teemallisen tapahtuman tai ottakaa käyttöön valmiiksi ideoituja tapahtumia: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Esimerkkejä: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Pyörällä </a:t>
            </a:r>
            <a:r>
              <a:rPr lang="fi-FI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amikseen</a:t>
            </a: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Amis puhtaaksi- päivässä!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Opiskelijakunta ihan </a:t>
            </a:r>
            <a:r>
              <a:rPr lang="fi-FI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ekona</a:t>
            </a: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Meidän amis 2030 (ideoidaan ja unelmoidaan)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BBF155B-F4CB-4605-9CA6-67AE58AB96AF}"/>
              </a:ext>
            </a:extLst>
          </p:cNvPr>
          <p:cNvSpPr/>
          <p:nvPr/>
        </p:nvSpPr>
        <p:spPr>
          <a:xfrm>
            <a:off x="797171" y="6112590"/>
            <a:ext cx="323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600" b="1" dirty="0">
              <a:solidFill>
                <a:srgbClr val="E38F3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i-FI" sz="1600" b="1" dirty="0">
                <a:solidFill>
                  <a:srgbClr val="E38F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1600" b="1" dirty="0">
              <a:solidFill>
                <a:srgbClr val="E38F39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6C303A-182C-4FDD-990A-89BB3C4A2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2" y="-107220"/>
            <a:ext cx="5195639" cy="7348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4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096000" y="2615357"/>
            <a:ext cx="61869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defRPr/>
            </a:pPr>
            <a:r>
              <a:rPr lang="fi-FI" sz="4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Valtakunnallinen liikuntahaaste</a:t>
            </a:r>
            <a:r>
              <a:rPr kumimoji="0" lang="fi-FI" sz="4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 fontAlgn="base">
              <a:defRPr/>
            </a:pPr>
            <a:r>
              <a:rPr lang="fi-FI" sz="4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(verkossa)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BBF155B-F4CB-4605-9CA6-67AE58AB96AF}"/>
              </a:ext>
            </a:extLst>
          </p:cNvPr>
          <p:cNvSpPr/>
          <p:nvPr/>
        </p:nvSpPr>
        <p:spPr>
          <a:xfrm>
            <a:off x="797171" y="6112590"/>
            <a:ext cx="323557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i-FI" sz="1600" b="1" dirty="0">
              <a:solidFill>
                <a:srgbClr val="FF73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i-FI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1600" b="1" dirty="0">
              <a:solidFill>
                <a:srgbClr val="0070C0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8FAA3D-3A80-4D61-AC57-0B1213219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0404" y="1645765"/>
            <a:ext cx="6913463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CA9DFC-B7FF-4EA8-A436-75C7AF5DF314}"/>
              </a:ext>
            </a:extLst>
          </p:cNvPr>
          <p:cNvSpPr txBox="1"/>
          <p:nvPr/>
        </p:nvSpPr>
        <p:spPr>
          <a:xfrm>
            <a:off x="6146232" y="1017542"/>
            <a:ext cx="576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Valtakunnallinen liikuntahaaste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6379111" y="1602317"/>
            <a:ext cx="60313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fi-FI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Voitte osallistua 3 viikon valtakunnalliseen liikuntahaasteeseen perustamalla omia tiimejä omassa oppilaitoksessa</a:t>
            </a:r>
          </a:p>
          <a:p>
            <a:pPr lvl="0" fontAlgn="base"/>
            <a:endParaRPr lang="fi-FI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fi-FI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Liikuntahaaste on käynnissä 4.-24.4.2022</a:t>
            </a:r>
          </a:p>
          <a:p>
            <a:pPr lvl="0" fontAlgn="base"/>
            <a:endParaRPr lang="fi-FI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Tiimissä pitää olla 4-20 jäsentä ja saa olla </a:t>
            </a:r>
            <a:r>
              <a:rPr lang="fi-FI" sz="1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henkilöstön edustajaa.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Liikuntahaasteessa opiskelijat merkkaavat verkkoalustan liikuntapäiväkirjaan liikuntasuorituksensa askeleina/minuutteina.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Liikunnan lisäksi haasteessa kerätään Vihreä teko –suorituksia.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fi-FI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Liikuntasuorituksia pystyy merkkaamaan uinnista-roskien keräämiseen</a:t>
            </a:r>
          </a:p>
          <a:p>
            <a:pPr fontAlgn="base"/>
            <a:endParaRPr lang="fi-FI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Toimii hyvin mobiiliversiona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Sivustolla hyvät ohjeet tiimien perustamiseen</a:t>
            </a:r>
          </a:p>
          <a:p>
            <a:pPr lvl="0" fontAlgn="base"/>
            <a:endParaRPr lang="fi-FI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BBF155B-F4CB-4605-9CA6-67AE58AB96AF}"/>
              </a:ext>
            </a:extLst>
          </p:cNvPr>
          <p:cNvSpPr/>
          <p:nvPr/>
        </p:nvSpPr>
        <p:spPr>
          <a:xfrm>
            <a:off x="797171" y="6112590"/>
            <a:ext cx="323557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i-FI" sz="1600" b="1" dirty="0">
              <a:solidFill>
                <a:srgbClr val="FF73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i-FI" sz="1600" b="1" dirty="0">
                <a:solidFill>
                  <a:srgbClr val="3D8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sakury.net</a:t>
            </a:r>
            <a:endParaRPr lang="fi-FI" sz="1600" b="1" dirty="0">
              <a:solidFill>
                <a:srgbClr val="3D80E9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673BB5A-5439-46E8-A632-B54A3F678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997" y="1616989"/>
            <a:ext cx="6230652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5"/>
            <a:ext cx="12192000" cy="685800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7598C-B6F2-4580-B59A-5F9154E8517B}"/>
              </a:ext>
            </a:extLst>
          </p:cNvPr>
          <p:cNvSpPr txBox="1"/>
          <p:nvPr/>
        </p:nvSpPr>
        <p:spPr>
          <a:xfrm>
            <a:off x="5869412" y="2447475"/>
            <a:ext cx="64533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13679"/>
              </a:buClr>
            </a:pPr>
            <a:endParaRPr lang="fi-F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 fontAlgn="base"/>
            <a:r>
              <a:rPr lang="fi-FI" sz="4000" dirty="0">
                <a:solidFill>
                  <a:srgbClr val="B13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Miten mukaan </a:t>
            </a:r>
          </a:p>
          <a:p>
            <a:pPr lvl="1" algn="ctr" fontAlgn="base"/>
            <a:r>
              <a:rPr lang="fi-FI" sz="4000" dirty="0">
                <a:solidFill>
                  <a:srgbClr val="B13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Liikevirtaa-kampanjaan? </a:t>
            </a:r>
          </a:p>
          <a:p>
            <a:pPr marL="800100" lvl="1" indent="-342900" algn="ctr" fontAlgn="base">
              <a:buFont typeface="Courier New" panose="02070309020205020404" pitchFamily="49" charset="0"/>
              <a:buChar char="o"/>
            </a:pPr>
            <a:endParaRPr lang="fi-FI" dirty="0">
              <a:solidFill>
                <a:srgbClr val="B136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endParaRPr lang="fi-FI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6007E"/>
              </a:buClr>
            </a:pPr>
            <a:r>
              <a:rPr lang="fi-F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9C8F8C3-022B-46D1-85CC-29DA7695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" y="273210"/>
            <a:ext cx="784224" cy="3262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B92D8E3-742A-494F-831F-82E05C7E1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135" y="1420194"/>
            <a:ext cx="626113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2310</TotalTime>
  <Words>460</Words>
  <Application>Microsoft Office PowerPoint</Application>
  <PresentationFormat>Laajakuva</PresentationFormat>
  <Paragraphs>155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Segoe UI</vt:lpstr>
      <vt:lpstr>Tahoma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Elisa Brusila</dc:creator>
  <cp:lastModifiedBy>Tiina Hasari</cp:lastModifiedBy>
  <cp:revision>38</cp:revision>
  <dcterms:created xsi:type="dcterms:W3CDTF">2018-09-17T14:12:14Z</dcterms:created>
  <dcterms:modified xsi:type="dcterms:W3CDTF">2022-03-30T08:22:54Z</dcterms:modified>
</cp:coreProperties>
</file>