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258" r:id="rId5"/>
    <p:sldId id="263" r:id="rId6"/>
    <p:sldId id="273" r:id="rId7"/>
    <p:sldId id="279" r:id="rId8"/>
    <p:sldId id="280" r:id="rId9"/>
    <p:sldId id="281" r:id="rId10"/>
    <p:sldId id="282" r:id="rId11"/>
    <p:sldId id="283" r:id="rId12"/>
    <p:sldId id="278"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Open Sans Condensed" panose="020B0604020202020204" charset="0"/>
      <p:bold r:id="rId20"/>
    </p:embeddedFont>
    <p:embeddedFont>
      <p:font typeface="Open Sans Condensed Light" panose="020B0306030504020204" charset="0"/>
      <p:regular r:id="rId21"/>
      <p:italic r:id="rId22"/>
    </p:embeddedFont>
    <p:embeddedFont>
      <p:font typeface="Open Sans Extrabold" panose="020B0906030804020204" pitchFamily="34" charset="0"/>
      <p:bold r:id="rId23"/>
      <p:boldItalic r:id="rId24"/>
    </p:embeddedFont>
    <p:embeddedFont>
      <p:font typeface="Tahoma" panose="020B0604030504040204" pitchFamily="34" charset="0"/>
      <p:regular r:id="rId25"/>
      <p:bold r:id="rId26"/>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CA7"/>
    <a:srgbClr val="5B5B5B"/>
    <a:srgbClr val="CF016B"/>
    <a:srgbClr val="F5C719"/>
    <a:srgbClr val="B1C406"/>
    <a:srgbClr val="0077C8"/>
    <a:srgbClr val="1D1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810D2-6F34-46DE-B5B2-3C35F34757E7}" v="1" dt="2022-04-01T06:18:50.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6.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ia Uskalinmäki" userId="44e2e652-a488-4a0f-b709-16b4047ca8cd" providerId="ADAL" clId="{630810D2-6F34-46DE-B5B2-3C35F34757E7}"/>
    <pc:docChg chg="modSld">
      <pc:chgData name="Miia Uskalinmäki" userId="44e2e652-a488-4a0f-b709-16b4047ca8cd" providerId="ADAL" clId="{630810D2-6F34-46DE-B5B2-3C35F34757E7}" dt="2022-04-01T06:19:08.623" v="7" actId="20577"/>
      <pc:docMkLst>
        <pc:docMk/>
      </pc:docMkLst>
      <pc:sldChg chg="modSp mod">
        <pc:chgData name="Miia Uskalinmäki" userId="44e2e652-a488-4a0f-b709-16b4047ca8cd" providerId="ADAL" clId="{630810D2-6F34-46DE-B5B2-3C35F34757E7}" dt="2022-04-01T06:19:08.623" v="7" actId="20577"/>
        <pc:sldMkLst>
          <pc:docMk/>
          <pc:sldMk cId="1876501146" sldId="283"/>
        </pc:sldMkLst>
        <pc:spChg chg="mod">
          <ac:chgData name="Miia Uskalinmäki" userId="44e2e652-a488-4a0f-b709-16b4047ca8cd" providerId="ADAL" clId="{630810D2-6F34-46DE-B5B2-3C35F34757E7}" dt="2022-04-01T06:19:08.623" v="7" actId="20577"/>
          <ac:spMkLst>
            <pc:docMk/>
            <pc:sldMk cId="1876501146" sldId="283"/>
            <ac:spMk id="4" creationId="{FBE012A2-F8DD-47F1-9C70-EFDD9AAF415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088ABA-8301-4456-9AA1-47488AC9A78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5E4C48A0-5A9B-4189-BBCE-ACF0221DD5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75C16B0-3707-4808-A9E3-D7729E49F964}"/>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5" name="Alatunnisteen paikkamerkki 4">
            <a:extLst>
              <a:ext uri="{FF2B5EF4-FFF2-40B4-BE49-F238E27FC236}">
                <a16:creationId xmlns:a16="http://schemas.microsoft.com/office/drawing/2014/main" id="{A5541B0C-30B6-4A82-AC8C-FAC5C41D50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6FAF411-0A7B-4307-AC76-DED047062A2A}"/>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373892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6B7E68-BB72-4E31-A07E-E647E76AAD97}"/>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935CB298-46B3-4FEE-AA4C-B3B715170336}"/>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A0DDEDE-2C1E-44BB-B853-1FEA08869257}"/>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5" name="Alatunnisteen paikkamerkki 4">
            <a:extLst>
              <a:ext uri="{FF2B5EF4-FFF2-40B4-BE49-F238E27FC236}">
                <a16:creationId xmlns:a16="http://schemas.microsoft.com/office/drawing/2014/main" id="{86295826-CB33-42DF-911D-CECC1B750F7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FB4B3F4-1E54-471E-9220-9BDF01DE8994}"/>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960648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C79135D7-EB50-4BD8-9067-4F6AA28ED6AF}"/>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65F4A9F-CF6C-4A4D-A0D1-6206B385429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D845DAC-80B1-4493-BCAC-D0EDF8F4F14F}"/>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5" name="Alatunnisteen paikkamerkki 4">
            <a:extLst>
              <a:ext uri="{FF2B5EF4-FFF2-40B4-BE49-F238E27FC236}">
                <a16:creationId xmlns:a16="http://schemas.microsoft.com/office/drawing/2014/main" id="{90DC83B7-D67D-428A-A575-1BB3C5D965E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207D936-6830-4DFD-9BFB-1A5E3CC70A49}"/>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177632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8C4FCA-9FDA-40F5-B058-EDB421F90C1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21090DA-F9A8-4774-B462-6A23EB2424D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B621758-7CF2-424F-9EAB-91E696B1386F}"/>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5" name="Alatunnisteen paikkamerkki 4">
            <a:extLst>
              <a:ext uri="{FF2B5EF4-FFF2-40B4-BE49-F238E27FC236}">
                <a16:creationId xmlns:a16="http://schemas.microsoft.com/office/drawing/2014/main" id="{AC8EC112-15F2-4EAB-AE65-3044493B2A8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4E9E33D-5EAB-44D5-A26F-433A4AFD07A7}"/>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4104254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EC0CC3-A5D0-4C73-BF13-FBC450D51435}"/>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05AB673A-E3DF-4F36-A52D-8D669A144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CF9055C-D1EA-43B9-9ED8-B08C58597CB8}"/>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5" name="Alatunnisteen paikkamerkki 4">
            <a:extLst>
              <a:ext uri="{FF2B5EF4-FFF2-40B4-BE49-F238E27FC236}">
                <a16:creationId xmlns:a16="http://schemas.microsoft.com/office/drawing/2014/main" id="{D567F0CA-FA50-46AD-9CBE-AE288B08B34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3DCFA24-D1B0-4E12-A709-BCCA7290499B}"/>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144296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842C4D-37D0-4DD4-96B1-2DB2276579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5FACEBF-2E87-4E59-B970-D2E0C9167B79}"/>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2FFB9AB-AB81-4BA1-A97E-4775D59A6E8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041B7B7-E342-406A-B513-27F4795C5513}"/>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6" name="Alatunnisteen paikkamerkki 5">
            <a:extLst>
              <a:ext uri="{FF2B5EF4-FFF2-40B4-BE49-F238E27FC236}">
                <a16:creationId xmlns:a16="http://schemas.microsoft.com/office/drawing/2014/main" id="{152F7D5A-A623-4502-A65B-47E622E6F1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BAAC781-D829-4FCA-9E29-FD61664BBBBF}"/>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382035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2C9D95-C9BA-4FF6-9874-DBB8151AE7FF}"/>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B469189A-722D-4E7C-AE99-F47992C2F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B8D40A4-8BDB-427F-AF4C-21247E69F82C}"/>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8A74C81-25FD-42A0-A09D-D939C10BC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1B9026F-053E-4F91-977B-BD57A66C1A30}"/>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79C8E67-8B45-49D5-879A-17FFC3C292EB}"/>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8" name="Alatunnisteen paikkamerkki 7">
            <a:extLst>
              <a:ext uri="{FF2B5EF4-FFF2-40B4-BE49-F238E27FC236}">
                <a16:creationId xmlns:a16="http://schemas.microsoft.com/office/drawing/2014/main" id="{F09E05BF-9235-42A3-9B17-C4A6744CCB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D31EA7E4-CD9F-4309-9CEE-94029B72638A}"/>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3211574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477505-F7A3-4F18-8D23-3D4EBD6D8ED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3E3432A-DAA5-4577-8D62-2910EDAE7B67}"/>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4" name="Alatunnisteen paikkamerkki 3">
            <a:extLst>
              <a:ext uri="{FF2B5EF4-FFF2-40B4-BE49-F238E27FC236}">
                <a16:creationId xmlns:a16="http://schemas.microsoft.com/office/drawing/2014/main" id="{A9705814-1BCE-4CC9-B5AF-3EB9A358EAD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DEA7B4AA-4186-4408-8240-0394B3FEBF8B}"/>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1564499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8E5C79F-00AF-4054-B599-DE79B39524A1}"/>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3" name="Alatunnisteen paikkamerkki 2">
            <a:extLst>
              <a:ext uri="{FF2B5EF4-FFF2-40B4-BE49-F238E27FC236}">
                <a16:creationId xmlns:a16="http://schemas.microsoft.com/office/drawing/2014/main" id="{29A59469-38C3-461A-A6F5-66E3AAB5774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6F69DDA6-6F7E-4A62-99C8-335A0875583A}"/>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2177280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535834-3E3F-49AA-B80D-347C7E0E959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2EFEA0EB-2153-4EBB-98EC-16D563C30E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CF8F09D2-A22A-46BD-90C9-2A2D295D1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FF620EF-7F40-483A-AC0C-B2351E7C3C37}"/>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6" name="Alatunnisteen paikkamerkki 5">
            <a:extLst>
              <a:ext uri="{FF2B5EF4-FFF2-40B4-BE49-F238E27FC236}">
                <a16:creationId xmlns:a16="http://schemas.microsoft.com/office/drawing/2014/main" id="{9BA2F0C0-A3E9-4996-ADDF-6F3BE24B320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89CFB59-D69F-4D51-AA39-725586190A06}"/>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26718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EFBFB0-90E9-44CC-A2B7-52A7DD54BA8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A397A9D8-048E-4E47-90F0-D06912F1E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9674D59E-A975-4591-BFE4-59B571EB1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C08D4B6-5E30-4B68-9E07-E68561855D34}"/>
              </a:ext>
            </a:extLst>
          </p:cNvPr>
          <p:cNvSpPr>
            <a:spLocks noGrp="1"/>
          </p:cNvSpPr>
          <p:nvPr>
            <p:ph type="dt" sz="half" idx="10"/>
          </p:nvPr>
        </p:nvSpPr>
        <p:spPr/>
        <p:txBody>
          <a:bodyPr/>
          <a:lstStyle/>
          <a:p>
            <a:fld id="{F9554E83-652B-4561-ADAB-B3427BD8407A}" type="datetimeFigureOut">
              <a:rPr lang="fi-FI" smtClean="0"/>
              <a:t>1.4.2022</a:t>
            </a:fld>
            <a:endParaRPr lang="fi-FI"/>
          </a:p>
        </p:txBody>
      </p:sp>
      <p:sp>
        <p:nvSpPr>
          <p:cNvPr id="6" name="Alatunnisteen paikkamerkki 5">
            <a:extLst>
              <a:ext uri="{FF2B5EF4-FFF2-40B4-BE49-F238E27FC236}">
                <a16:creationId xmlns:a16="http://schemas.microsoft.com/office/drawing/2014/main" id="{C766749E-0C9C-4E1C-BEE5-169CB63EAE1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9517C12-8071-4C33-AC26-278317A8E20B}"/>
              </a:ext>
            </a:extLst>
          </p:cNvPr>
          <p:cNvSpPr>
            <a:spLocks noGrp="1"/>
          </p:cNvSpPr>
          <p:nvPr>
            <p:ph type="sldNum" sz="quarter" idx="12"/>
          </p:nvPr>
        </p:nvSpPr>
        <p:spPr/>
        <p:txBody>
          <a:bodyPr/>
          <a:lstStyle/>
          <a:p>
            <a:fld id="{62676A2F-BF6C-4B0E-8A2E-BCAFE3C9ACB5}" type="slidenum">
              <a:rPr lang="fi-FI" smtClean="0"/>
              <a:t>‹#›</a:t>
            </a:fld>
            <a:endParaRPr lang="fi-FI"/>
          </a:p>
        </p:txBody>
      </p:sp>
    </p:spTree>
    <p:extLst>
      <p:ext uri="{BB962C8B-B14F-4D97-AF65-F5344CB8AC3E}">
        <p14:creationId xmlns:p14="http://schemas.microsoft.com/office/powerpoint/2010/main" val="406665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CCF1A5B-425A-454A-AF3E-0BE084539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5CE547C-0C39-4EC5-9292-BAB4C76C4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52E2444-0832-4104-B6D6-7223E56A7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54E83-652B-4561-ADAB-B3427BD8407A}" type="datetimeFigureOut">
              <a:rPr lang="fi-FI" smtClean="0"/>
              <a:t>1.4.2022</a:t>
            </a:fld>
            <a:endParaRPr lang="fi-FI"/>
          </a:p>
        </p:txBody>
      </p:sp>
      <p:sp>
        <p:nvSpPr>
          <p:cNvPr id="5" name="Alatunnisteen paikkamerkki 4">
            <a:extLst>
              <a:ext uri="{FF2B5EF4-FFF2-40B4-BE49-F238E27FC236}">
                <a16:creationId xmlns:a16="http://schemas.microsoft.com/office/drawing/2014/main" id="{3826319B-C1F6-4194-8545-71C1A13F7F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A4303811-C006-4B52-BFE7-0D62C904F9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76A2F-BF6C-4B0E-8A2E-BCAFE3C9ACB5}" type="slidenum">
              <a:rPr lang="fi-FI" smtClean="0"/>
              <a:t>‹#›</a:t>
            </a:fld>
            <a:endParaRPr lang="fi-FI"/>
          </a:p>
        </p:txBody>
      </p:sp>
    </p:spTree>
    <p:extLst>
      <p:ext uri="{BB962C8B-B14F-4D97-AF65-F5344CB8AC3E}">
        <p14:creationId xmlns:p14="http://schemas.microsoft.com/office/powerpoint/2010/main" val="45248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sakury.net/tapahtumat/sakugames-2"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hyperlink" Target="https://vimeo.com/343435136"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19DB9AD-66BE-4ECA-9149-1B73C53B3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032" y="0"/>
            <a:ext cx="11173968" cy="6858000"/>
          </a:xfrm>
          <a:prstGeom prst="rect">
            <a:avLst/>
          </a:prstGeom>
        </p:spPr>
      </p:pic>
      <p:sp>
        <p:nvSpPr>
          <p:cNvPr id="4" name="Tekstiruutu 3">
            <a:extLst>
              <a:ext uri="{FF2B5EF4-FFF2-40B4-BE49-F238E27FC236}">
                <a16:creationId xmlns:a16="http://schemas.microsoft.com/office/drawing/2014/main" id="{5FF96CDC-0378-4F09-9BA8-0A8C02A0C4B7}"/>
              </a:ext>
            </a:extLst>
          </p:cNvPr>
          <p:cNvSpPr txBox="1"/>
          <p:nvPr/>
        </p:nvSpPr>
        <p:spPr>
          <a:xfrm>
            <a:off x="9198154" y="2013225"/>
            <a:ext cx="2851102" cy="1631216"/>
          </a:xfrm>
          <a:prstGeom prst="rect">
            <a:avLst/>
          </a:prstGeom>
          <a:noFill/>
        </p:spPr>
        <p:txBody>
          <a:bodyPr wrap="none" rtlCol="0" anchor="ctr">
            <a:spAutoFit/>
          </a:bodyPr>
          <a:lstStyle/>
          <a:p>
            <a:pPr algn="r"/>
            <a:br>
              <a:rPr lang="fi-FI" sz="72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fi-FI" sz="28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Tampere 12.5.2022</a:t>
            </a:r>
            <a:endParaRPr lang="fi-FI" sz="72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 name="Tekstiruutu 4">
            <a:extLst>
              <a:ext uri="{FF2B5EF4-FFF2-40B4-BE49-F238E27FC236}">
                <a16:creationId xmlns:a16="http://schemas.microsoft.com/office/drawing/2014/main" id="{561C750F-2487-4708-8A78-A97CC12E2FC2}"/>
              </a:ext>
            </a:extLst>
          </p:cNvPr>
          <p:cNvSpPr txBox="1"/>
          <p:nvPr/>
        </p:nvSpPr>
        <p:spPr>
          <a:xfrm>
            <a:off x="6081170" y="6067514"/>
            <a:ext cx="5900974" cy="461665"/>
          </a:xfrm>
          <a:prstGeom prst="rect">
            <a:avLst/>
          </a:prstGeom>
          <a:noFill/>
        </p:spPr>
        <p:txBody>
          <a:bodyPr wrap="none" rtlCol="0">
            <a:spAutoFit/>
          </a:bodyPr>
          <a:lstStyle/>
          <a:p>
            <a:pPr algn="r"/>
            <a:r>
              <a:rPr lang="fi-FI" sz="2400" dirty="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SAKU-seminaari</a:t>
            </a:r>
            <a:r>
              <a:rPr lang="fi-FI" sz="2400" dirty="0">
                <a:solidFill>
                  <a:srgbClr val="F5C719"/>
                </a:solidFill>
                <a:latin typeface="Open Sans Extrabold" panose="020B0906030804020204" pitchFamily="34" charset="0"/>
                <a:ea typeface="Open Sans Extrabold" panose="020B0906030804020204" pitchFamily="34" charset="0"/>
                <a:cs typeface="Open Sans Extrabold" panose="020B0906030804020204" pitchFamily="34" charset="0"/>
              </a:rPr>
              <a:t>|</a:t>
            </a:r>
            <a:r>
              <a:rPr lang="fi-FI" sz="2400" dirty="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30.3.2022 </a:t>
            </a:r>
            <a:r>
              <a:rPr lang="fi-FI" sz="2400" dirty="0">
                <a:solidFill>
                  <a:srgbClr val="F5C719"/>
                </a:solidFill>
                <a:latin typeface="Open Sans Extrabold" panose="020B0906030804020204" pitchFamily="34" charset="0"/>
                <a:ea typeface="Open Sans Extrabold" panose="020B0906030804020204" pitchFamily="34" charset="0"/>
                <a:cs typeface="Open Sans Extrabold" panose="020B0906030804020204" pitchFamily="34" charset="0"/>
              </a:rPr>
              <a:t>|</a:t>
            </a:r>
            <a:r>
              <a:rPr lang="fi-FI" sz="2400" dirty="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Miia Uskalinmäki</a:t>
            </a:r>
          </a:p>
        </p:txBody>
      </p:sp>
      <p:pic>
        <p:nvPicPr>
          <p:cNvPr id="3" name="Kuva 2" descr="Kuva, joka sisältää kohteen teksti, ruokailuvälineet, lautanen, ruokailuastiat&#10;&#10;Kuvaus luotu automaattisesti">
            <a:extLst>
              <a:ext uri="{FF2B5EF4-FFF2-40B4-BE49-F238E27FC236}">
                <a16:creationId xmlns:a16="http://schemas.microsoft.com/office/drawing/2014/main" id="{BEAD1ECF-70AF-4EF4-8047-95F2B1785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856" y="719596"/>
            <a:ext cx="3174603" cy="2234921"/>
          </a:xfrm>
          <a:prstGeom prst="rect">
            <a:avLst/>
          </a:prstGeom>
        </p:spPr>
      </p:pic>
    </p:spTree>
    <p:extLst>
      <p:ext uri="{BB962C8B-B14F-4D97-AF65-F5344CB8AC3E}">
        <p14:creationId xmlns:p14="http://schemas.microsoft.com/office/powerpoint/2010/main" val="249214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4BB1F11-1AA9-4B8D-A3E9-657685CE3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428" y="0"/>
            <a:ext cx="4576572" cy="6858000"/>
          </a:xfrm>
          <a:prstGeom prst="rect">
            <a:avLst/>
          </a:prstGeom>
        </p:spPr>
      </p:pic>
      <p:sp>
        <p:nvSpPr>
          <p:cNvPr id="5" name="Tekstiruutu 4">
            <a:extLst>
              <a:ext uri="{FF2B5EF4-FFF2-40B4-BE49-F238E27FC236}">
                <a16:creationId xmlns:a16="http://schemas.microsoft.com/office/drawing/2014/main" id="{95D9257E-CE9E-436C-9268-BE5BDEF640EA}"/>
              </a:ext>
            </a:extLst>
          </p:cNvPr>
          <p:cNvSpPr txBox="1"/>
          <p:nvPr/>
        </p:nvSpPr>
        <p:spPr>
          <a:xfrm>
            <a:off x="7615428" y="764519"/>
            <a:ext cx="4120013" cy="1754326"/>
          </a:xfrm>
          <a:prstGeom prst="rect">
            <a:avLst/>
          </a:prstGeom>
          <a:noFill/>
        </p:spPr>
        <p:txBody>
          <a:bodyPr wrap="square" rtlCol="0" anchor="ctr">
            <a:spAutoFit/>
          </a:bodyPr>
          <a:lstStyle/>
          <a:p>
            <a:pPr algn="r"/>
            <a:r>
              <a:rPr lang="fi-FI" sz="54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Opiskelijoilta opiskelijoille</a:t>
            </a:r>
          </a:p>
        </p:txBody>
      </p:sp>
      <p:sp>
        <p:nvSpPr>
          <p:cNvPr id="6" name="Tekstiruutu 5">
            <a:extLst>
              <a:ext uri="{FF2B5EF4-FFF2-40B4-BE49-F238E27FC236}">
                <a16:creationId xmlns:a16="http://schemas.microsoft.com/office/drawing/2014/main" id="{98D07146-DD91-4679-BB37-B6A3D67ECD59}"/>
              </a:ext>
            </a:extLst>
          </p:cNvPr>
          <p:cNvSpPr txBox="1"/>
          <p:nvPr/>
        </p:nvSpPr>
        <p:spPr>
          <a:xfrm>
            <a:off x="1009650" y="1284149"/>
            <a:ext cx="5210175" cy="3785652"/>
          </a:xfrm>
          <a:prstGeom prst="rect">
            <a:avLst/>
          </a:prstGeom>
          <a:noFill/>
        </p:spPr>
        <p:txBody>
          <a:bodyPr wrap="square">
            <a:spAutoFit/>
          </a:bodyPr>
          <a:lstStyle/>
          <a:p>
            <a:r>
              <a:rPr lang="fi-FI" sz="2000" dirty="0">
                <a:latin typeface="Tahoma" panose="020B0604030504040204" pitchFamily="34" charset="0"/>
                <a:ea typeface="Tahoma" panose="020B0604030504040204" pitchFamily="34" charset="0"/>
                <a:cs typeface="Tahoma" panose="020B0604030504040204" pitchFamily="34" charset="0"/>
              </a:rPr>
              <a:t>Oppimisen paikkoja</a:t>
            </a:r>
            <a:br>
              <a:rPr lang="fi-FI" sz="2000" dirty="0">
                <a:latin typeface="Tahoma" panose="020B0604030504040204" pitchFamily="34" charset="0"/>
                <a:ea typeface="Tahoma" panose="020B0604030504040204" pitchFamily="34" charset="0"/>
                <a:cs typeface="Tahoma" panose="020B0604030504040204" pitchFamily="34" charset="0"/>
              </a:rPr>
            </a:br>
            <a:br>
              <a:rPr lang="fi-FI" sz="2000" dirty="0">
                <a:latin typeface="Tahoma" panose="020B0604030504040204" pitchFamily="34" charset="0"/>
                <a:ea typeface="Tahoma" panose="020B0604030504040204" pitchFamily="34" charset="0"/>
                <a:cs typeface="Tahoma" panose="020B0604030504040204" pitchFamily="34" charset="0"/>
              </a:rPr>
            </a:br>
            <a:br>
              <a:rPr lang="fi-FI" sz="2000" dirty="0">
                <a:latin typeface="Tahoma" panose="020B0604030504040204" pitchFamily="34" charset="0"/>
                <a:ea typeface="Tahoma" panose="020B0604030504040204" pitchFamily="34" charset="0"/>
                <a:cs typeface="Tahoma" panose="020B0604030504040204" pitchFamily="34" charset="0"/>
              </a:rPr>
            </a:br>
            <a:r>
              <a:rPr lang="fi-FI" i="1" dirty="0">
                <a:latin typeface="Tahoma" panose="020B0604030504040204" pitchFamily="34" charset="0"/>
                <a:ea typeface="Tahoma" panose="020B0604030504040204" pitchFamily="34" charset="0"/>
                <a:cs typeface="Tahoma" panose="020B0604030504040204" pitchFamily="34" charset="0"/>
              </a:rPr>
              <a:t>”Koko projektin kaari oli loistava. Opiskelijoiden toteuttamaan kokonaisuuteen kuului tapahtumatorin suunnittelu, vuorovaikutus asiakkaan ja toimijoiden kanssa, torin rakentaminen, tapahtuma, purkaminen ja loppukeskustelu. Opiskelijat pääsivät näkemään oman käden jäljen sekä tekemään vuorovaikutusta suoraan asiakkaan kanssa.”</a:t>
            </a:r>
            <a:endParaRPr lang="fi-FI" dirty="0">
              <a:latin typeface="Tahoma" panose="020B0604030504040204" pitchFamily="34" charset="0"/>
              <a:ea typeface="Tahoma" panose="020B0604030504040204" pitchFamily="34" charset="0"/>
              <a:cs typeface="Tahoma" panose="020B0604030504040204" pitchFamily="34" charset="0"/>
            </a:endParaRPr>
          </a:p>
          <a:p>
            <a:br>
              <a:rPr lang="fi-FI" i="1" dirty="0">
                <a:latin typeface="Tahoma" panose="020B0604030504040204" pitchFamily="34" charset="0"/>
                <a:ea typeface="Tahoma" panose="020B0604030504040204" pitchFamily="34" charset="0"/>
                <a:cs typeface="Tahoma" panose="020B0604030504040204" pitchFamily="34" charset="0"/>
              </a:rPr>
            </a:br>
            <a:r>
              <a:rPr lang="fi-FI" i="1" dirty="0">
                <a:latin typeface="Tahoma" panose="020B0604030504040204" pitchFamily="34" charset="0"/>
                <a:ea typeface="Tahoma" panose="020B0604030504040204" pitchFamily="34" charset="0"/>
                <a:cs typeface="Tahoma" panose="020B0604030504040204" pitchFamily="34" charset="0"/>
              </a:rPr>
              <a:t>Piia Kalves, opettaja </a:t>
            </a:r>
            <a:r>
              <a:rPr lang="fi-FI" i="1" dirty="0" err="1">
                <a:latin typeface="Tahoma" panose="020B0604030504040204" pitchFamily="34" charset="0"/>
                <a:ea typeface="Tahoma" panose="020B0604030504040204" pitchFamily="34" charset="0"/>
                <a:cs typeface="Tahoma" panose="020B0604030504040204" pitchFamily="34" charset="0"/>
              </a:rPr>
              <a:t>Tredu</a:t>
            </a:r>
            <a:endParaRPr lang="fi-FI" dirty="0">
              <a:latin typeface="Tahoma" panose="020B0604030504040204" pitchFamily="34" charset="0"/>
              <a:ea typeface="Tahoma" panose="020B0604030504040204" pitchFamily="34" charset="0"/>
              <a:cs typeface="Tahoma" panose="020B0604030504040204" pitchFamily="34" charset="0"/>
            </a:endParaRPr>
          </a:p>
        </p:txBody>
      </p:sp>
      <p:pic>
        <p:nvPicPr>
          <p:cNvPr id="7" name="Kuva 6">
            <a:extLst>
              <a:ext uri="{FF2B5EF4-FFF2-40B4-BE49-F238E27FC236}">
                <a16:creationId xmlns:a16="http://schemas.microsoft.com/office/drawing/2014/main" id="{AE3220D6-3D06-45C7-B727-D8F97B15C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08" y="2686050"/>
            <a:ext cx="3109811" cy="2591509"/>
          </a:xfrm>
          <a:prstGeom prst="rect">
            <a:avLst/>
          </a:prstGeom>
        </p:spPr>
      </p:pic>
    </p:spTree>
    <p:extLst>
      <p:ext uri="{BB962C8B-B14F-4D97-AF65-F5344CB8AC3E}">
        <p14:creationId xmlns:p14="http://schemas.microsoft.com/office/powerpoint/2010/main" val="292280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E7D1119-3939-4065-A8DE-25E285CCB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3" name="Tekstiruutu 2">
            <a:extLst>
              <a:ext uri="{FF2B5EF4-FFF2-40B4-BE49-F238E27FC236}">
                <a16:creationId xmlns:a16="http://schemas.microsoft.com/office/drawing/2014/main" id="{D6B993E5-ED0F-4917-ABE2-AC2E0593238F}"/>
              </a:ext>
            </a:extLst>
          </p:cNvPr>
          <p:cNvSpPr txBox="1"/>
          <p:nvPr/>
        </p:nvSpPr>
        <p:spPr>
          <a:xfrm>
            <a:off x="3658785" y="256375"/>
            <a:ext cx="8042586" cy="707886"/>
          </a:xfrm>
          <a:prstGeom prst="rect">
            <a:avLst/>
          </a:prstGeom>
          <a:noFill/>
        </p:spPr>
        <p:txBody>
          <a:bodyPr wrap="none" rtlCol="0">
            <a:spAutoFit/>
          </a:bodyPr>
          <a:lstStyle/>
          <a:p>
            <a:pPr algn="r"/>
            <a:r>
              <a:rPr lang="fi-FI" sz="4000" dirty="0">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Fyysistä aktiivisuutta ja liikunnan iloa</a:t>
            </a:r>
          </a:p>
        </p:txBody>
      </p:sp>
      <p:sp>
        <p:nvSpPr>
          <p:cNvPr id="4" name="Tekstiruutu 3">
            <a:extLst>
              <a:ext uri="{FF2B5EF4-FFF2-40B4-BE49-F238E27FC236}">
                <a16:creationId xmlns:a16="http://schemas.microsoft.com/office/drawing/2014/main" id="{FBE012A2-F8DD-47F1-9C70-EFDD9AAF415E}"/>
              </a:ext>
            </a:extLst>
          </p:cNvPr>
          <p:cNvSpPr txBox="1"/>
          <p:nvPr/>
        </p:nvSpPr>
        <p:spPr>
          <a:xfrm>
            <a:off x="6925342" y="2393424"/>
            <a:ext cx="4399883" cy="3785652"/>
          </a:xfrm>
          <a:prstGeom prst="rect">
            <a:avLst/>
          </a:prstGeom>
          <a:noFill/>
        </p:spPr>
        <p:txBody>
          <a:bodyPr wrap="square" rtlCol="0" anchor="ctr">
            <a:spAutoFit/>
          </a:bodyPr>
          <a:lstStyle/>
          <a:p>
            <a:pPr marL="342900"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monilajitapahtuma</a:t>
            </a:r>
          </a:p>
          <a:p>
            <a:pPr marL="342900"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etkot</a:t>
            </a:r>
          </a:p>
          <a:p>
            <a:pPr marL="342900"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tapahtumatori</a:t>
            </a:r>
          </a:p>
          <a:p>
            <a:pPr marL="342900"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harraste- ja kilpasarjoja</a:t>
            </a:r>
          </a:p>
          <a:p>
            <a:pPr marL="342900"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opiskelijoilta opiskelijoille</a:t>
            </a:r>
          </a:p>
          <a:p>
            <a:pPr marL="342900"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342900"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buClr>
                <a:srgbClr val="F5C719"/>
              </a:buClr>
              <a:buSzPct val="75000"/>
            </a:pPr>
            <a:r>
              <a:rPr lang="fi-FI" sz="2400" b="0" i="1" dirty="0">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”Suosittelen tapahtumaa, koska se parantaa ryhmä-/kaverihenkeä ja kaikille se on huipputärkeää.”</a:t>
            </a:r>
            <a:r>
              <a:rPr lang="fi-FI" sz="2400" b="0" i="0" dirty="0">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 </a:t>
            </a:r>
            <a:endParaRPr lang="fi-FI" sz="2400" dirty="0">
              <a:latin typeface="Open Sans Condensed Light" panose="020B0306030504020204" charset="0"/>
              <a:ea typeface="Open Sans Condensed Light" panose="020B0306030504020204" charset="0"/>
              <a:cs typeface="Open Sans Condensed Light" panose="020B0306030504020204" charset="0"/>
            </a:endParaRPr>
          </a:p>
        </p:txBody>
      </p:sp>
      <p:pic>
        <p:nvPicPr>
          <p:cNvPr id="5" name="Kuva 4" descr="Kuva, joka sisältää kohteen taivas, ulko, maa, henkilö&#10;&#10;Kuvaus luotu automaattisesti">
            <a:extLst>
              <a:ext uri="{FF2B5EF4-FFF2-40B4-BE49-F238E27FC236}">
                <a16:creationId xmlns:a16="http://schemas.microsoft.com/office/drawing/2014/main" id="{536695CB-F86C-4FB5-970E-F3F2CED4EB15}"/>
              </a:ext>
            </a:extLst>
          </p:cNvPr>
          <p:cNvPicPr>
            <a:picLocks noChangeAspect="1"/>
          </p:cNvPicPr>
          <p:nvPr/>
        </p:nvPicPr>
        <p:blipFill rotWithShape="1">
          <a:blip r:embed="rId3">
            <a:extLst>
              <a:ext uri="{28A0092B-C50C-407E-A947-70E740481C1C}">
                <a14:useLocalDpi xmlns:a14="http://schemas.microsoft.com/office/drawing/2010/main" val="0"/>
              </a:ext>
            </a:extLst>
          </a:blip>
          <a:srcRect t="4091" b="12266"/>
          <a:stretch/>
        </p:blipFill>
        <p:spPr>
          <a:xfrm>
            <a:off x="347528" y="2190750"/>
            <a:ext cx="5147732" cy="2895600"/>
          </a:xfrm>
          <a:prstGeom prst="rect">
            <a:avLst/>
          </a:prstGeom>
        </p:spPr>
      </p:pic>
    </p:spTree>
    <p:extLst>
      <p:ext uri="{BB962C8B-B14F-4D97-AF65-F5344CB8AC3E}">
        <p14:creationId xmlns:p14="http://schemas.microsoft.com/office/powerpoint/2010/main" val="218383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E7D1119-3939-4065-A8DE-25E285CCB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3" name="Tekstiruutu 2">
            <a:extLst>
              <a:ext uri="{FF2B5EF4-FFF2-40B4-BE49-F238E27FC236}">
                <a16:creationId xmlns:a16="http://schemas.microsoft.com/office/drawing/2014/main" id="{D6B993E5-ED0F-4917-ABE2-AC2E0593238F}"/>
              </a:ext>
            </a:extLst>
          </p:cNvPr>
          <p:cNvSpPr txBox="1"/>
          <p:nvPr/>
        </p:nvSpPr>
        <p:spPr>
          <a:xfrm>
            <a:off x="9315782" y="256375"/>
            <a:ext cx="2385589" cy="707886"/>
          </a:xfrm>
          <a:prstGeom prst="rect">
            <a:avLst/>
          </a:prstGeom>
          <a:noFill/>
        </p:spPr>
        <p:txBody>
          <a:bodyPr wrap="none" rtlCol="0">
            <a:spAutoFit/>
          </a:bodyPr>
          <a:lstStyle/>
          <a:p>
            <a:pPr algn="r"/>
            <a:r>
              <a:rPr lang="fi-FI" sz="4000" dirty="0">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Lajikattaus</a:t>
            </a:r>
          </a:p>
        </p:txBody>
      </p:sp>
      <p:sp>
        <p:nvSpPr>
          <p:cNvPr id="4" name="Tekstiruutu 3">
            <a:extLst>
              <a:ext uri="{FF2B5EF4-FFF2-40B4-BE49-F238E27FC236}">
                <a16:creationId xmlns:a16="http://schemas.microsoft.com/office/drawing/2014/main" id="{FBE012A2-F8DD-47F1-9C70-EFDD9AAF415E}"/>
              </a:ext>
            </a:extLst>
          </p:cNvPr>
          <p:cNvSpPr txBox="1"/>
          <p:nvPr/>
        </p:nvSpPr>
        <p:spPr>
          <a:xfrm>
            <a:off x="6859424" y="2183874"/>
            <a:ext cx="5332576" cy="3785652"/>
          </a:xfrm>
          <a:prstGeom prst="rect">
            <a:avLst/>
          </a:prstGeom>
          <a:noFill/>
        </p:spPr>
        <p:txBody>
          <a:bodyPr wrap="square" rtlCol="0" anchor="ctr">
            <a:spAutoFit/>
          </a:bodyPr>
          <a:lstStyle/>
          <a:p>
            <a:pPr marL="342900"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8 lajia</a:t>
            </a:r>
          </a:p>
          <a:p>
            <a:pPr marL="800100" lvl="1" indent="-342900">
              <a:buClr>
                <a:srgbClr val="F5C719"/>
              </a:buClr>
              <a:buSzPct val="75000"/>
              <a:buFont typeface="Wingdings" panose="05000000000000000000" pitchFamily="2" charset="2"/>
              <a:buChar char="§"/>
            </a:pP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erkkasäbä</a:t>
            </a: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SAKU-sähly</a:t>
            </a:r>
          </a:p>
          <a:p>
            <a:pPr marL="800100" lvl="1" indent="-342900">
              <a:buClr>
                <a:srgbClr val="F5C719"/>
              </a:buClr>
              <a:buSzPct val="75000"/>
              <a:buFont typeface="Wingdings" panose="05000000000000000000" pitchFamily="2" charset="2"/>
              <a:buChar char="§"/>
            </a:pP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beach</a:t>
            </a: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 volley</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frisbeegolf</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minigolf</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keilaus</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toistovoimapunnerrus</a:t>
            </a:r>
          </a:p>
          <a:p>
            <a:pPr marL="800100" lvl="1" indent="-342900">
              <a:buClr>
                <a:srgbClr val="F5C719"/>
              </a:buClr>
              <a:buSzPct val="75000"/>
              <a:buFont typeface="Wingdings" panose="05000000000000000000" pitchFamily="2" charset="2"/>
              <a:buChar char="§"/>
            </a:pP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roundnet</a:t>
            </a: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Sisällön paikkamerkki 4" descr="Kuva, joka sisältää kohteen ruoho, ulko, henkilö, kenttä&#10;&#10;Kuvaus luotu automaattisesti">
            <a:extLst>
              <a:ext uri="{FF2B5EF4-FFF2-40B4-BE49-F238E27FC236}">
                <a16:creationId xmlns:a16="http://schemas.microsoft.com/office/drawing/2014/main" id="{3EC39CF8-89A0-4695-A727-5DD9F20CC9A1}"/>
              </a:ext>
            </a:extLst>
          </p:cNvPr>
          <p:cNvPicPr>
            <a:picLocks noChangeAspect="1"/>
          </p:cNvPicPr>
          <p:nvPr/>
        </p:nvPicPr>
        <p:blipFill rotWithShape="1">
          <a:blip r:embed="rId3">
            <a:extLst>
              <a:ext uri="{28A0092B-C50C-407E-A947-70E740481C1C}">
                <a14:useLocalDpi xmlns:a14="http://schemas.microsoft.com/office/drawing/2010/main" val="0"/>
              </a:ext>
            </a:extLst>
          </a:blip>
          <a:srcRect l="14650" r="11835" b="-1"/>
          <a:stretch/>
        </p:blipFill>
        <p:spPr>
          <a:xfrm>
            <a:off x="481104" y="1488492"/>
            <a:ext cx="4633821" cy="4207458"/>
          </a:xfrm>
          <a:prstGeom prst="rect">
            <a:avLst/>
          </a:prstGeom>
          <a:effectLst/>
        </p:spPr>
      </p:pic>
    </p:spTree>
    <p:extLst>
      <p:ext uri="{BB962C8B-B14F-4D97-AF65-F5344CB8AC3E}">
        <p14:creationId xmlns:p14="http://schemas.microsoft.com/office/powerpoint/2010/main" val="3626593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E7D1119-3939-4065-A8DE-25E285CCB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3" name="Tekstiruutu 2">
            <a:extLst>
              <a:ext uri="{FF2B5EF4-FFF2-40B4-BE49-F238E27FC236}">
                <a16:creationId xmlns:a16="http://schemas.microsoft.com/office/drawing/2014/main" id="{D6B993E5-ED0F-4917-ABE2-AC2E0593238F}"/>
              </a:ext>
            </a:extLst>
          </p:cNvPr>
          <p:cNvSpPr txBox="1"/>
          <p:nvPr/>
        </p:nvSpPr>
        <p:spPr>
          <a:xfrm>
            <a:off x="10469945" y="256375"/>
            <a:ext cx="1231426" cy="707886"/>
          </a:xfrm>
          <a:prstGeom prst="rect">
            <a:avLst/>
          </a:prstGeom>
          <a:noFill/>
        </p:spPr>
        <p:txBody>
          <a:bodyPr wrap="none" rtlCol="0">
            <a:spAutoFit/>
          </a:bodyPr>
          <a:lstStyle/>
          <a:p>
            <a:pPr algn="r"/>
            <a:r>
              <a:rPr lang="fi-FI" sz="4000" dirty="0">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Etkot</a:t>
            </a:r>
          </a:p>
        </p:txBody>
      </p:sp>
      <p:sp>
        <p:nvSpPr>
          <p:cNvPr id="4" name="Tekstiruutu 3">
            <a:extLst>
              <a:ext uri="{FF2B5EF4-FFF2-40B4-BE49-F238E27FC236}">
                <a16:creationId xmlns:a16="http://schemas.microsoft.com/office/drawing/2014/main" id="{FBE012A2-F8DD-47F1-9C70-EFDD9AAF415E}"/>
              </a:ext>
            </a:extLst>
          </p:cNvPr>
          <p:cNvSpPr txBox="1"/>
          <p:nvPr/>
        </p:nvSpPr>
        <p:spPr>
          <a:xfrm>
            <a:off x="6687974" y="2183874"/>
            <a:ext cx="5332576" cy="3785652"/>
          </a:xfrm>
          <a:prstGeom prst="rect">
            <a:avLst/>
          </a:prstGeom>
          <a:noFill/>
        </p:spPr>
        <p:txBody>
          <a:bodyPr wrap="square" rtlCol="0" anchor="ctr">
            <a:spAutoFit/>
          </a:bodyPr>
          <a:lstStyle/>
          <a:p>
            <a:pPr>
              <a:buClr>
                <a:srgbClr val="F5C719"/>
              </a:buClr>
              <a:buSzPct val="75000"/>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Etkot</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yhdessäolo</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pelejä</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kisailua</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herkuttelua</a:t>
            </a: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lvl="1">
              <a:buClr>
                <a:srgbClr val="F5C719"/>
              </a:buClr>
              <a:buSzPct val="75000"/>
            </a:pPr>
            <a:r>
              <a:rPr lang="fi-FI" sz="2400" b="0" i="1" dirty="0">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”No on se hyvä, että </a:t>
            </a:r>
            <a:r>
              <a:rPr lang="fi-FI" sz="2400" b="0" i="1" dirty="0" err="1">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Gradia</a:t>
            </a:r>
            <a:r>
              <a:rPr lang="fi-FI" sz="2400" b="0" i="1" dirty="0">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 tekee meille tämmöisen mahdollisuuden. Tuntuu aika hyvältä. Kiitos paljon </a:t>
            </a:r>
            <a:r>
              <a:rPr lang="fi-FI" sz="2400" b="0" i="1" dirty="0" err="1">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Gradia</a:t>
            </a:r>
            <a:r>
              <a:rPr lang="fi-FI" sz="2400" b="0" i="1" dirty="0">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a:t>
            </a:r>
            <a:r>
              <a:rPr lang="fi-FI" sz="2400" b="0" i="0" dirty="0">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 </a:t>
            </a:r>
            <a:endParaRPr lang="fi-FI" sz="2400" dirty="0">
              <a:latin typeface="Open Sans Condensed Light" panose="020B0306030504020204" charset="0"/>
              <a:ea typeface="Open Sans Condensed Light" panose="020B0306030504020204" charset="0"/>
              <a:cs typeface="Open Sans Condensed Light" panose="020B0306030504020204" charset="0"/>
            </a:endParaRPr>
          </a:p>
        </p:txBody>
      </p:sp>
      <p:pic>
        <p:nvPicPr>
          <p:cNvPr id="7" name="Kuva 6" descr="Kuva, joka sisältää kohteen puu, ulko, henkilö, ruoho&#10;&#10;Kuvaus luotu automaattisesti">
            <a:extLst>
              <a:ext uri="{FF2B5EF4-FFF2-40B4-BE49-F238E27FC236}">
                <a16:creationId xmlns:a16="http://schemas.microsoft.com/office/drawing/2014/main" id="{20EF6DB2-23BD-43AD-B395-F14C3405EE27}"/>
              </a:ext>
            </a:extLst>
          </p:cNvPr>
          <p:cNvPicPr>
            <a:picLocks noChangeAspect="1"/>
          </p:cNvPicPr>
          <p:nvPr/>
        </p:nvPicPr>
        <p:blipFill rotWithShape="1">
          <a:blip r:embed="rId3">
            <a:extLst>
              <a:ext uri="{28A0092B-C50C-407E-A947-70E740481C1C}">
                <a14:useLocalDpi xmlns:a14="http://schemas.microsoft.com/office/drawing/2010/main" val="0"/>
              </a:ext>
            </a:extLst>
          </a:blip>
          <a:srcRect l="11516" r="20286" b="2"/>
          <a:stretch/>
        </p:blipFill>
        <p:spPr>
          <a:xfrm>
            <a:off x="428645" y="1171023"/>
            <a:ext cx="4613982" cy="4515954"/>
          </a:xfrm>
          <a:prstGeom prst="rect">
            <a:avLst/>
          </a:prstGeom>
        </p:spPr>
      </p:pic>
    </p:spTree>
    <p:extLst>
      <p:ext uri="{BB962C8B-B14F-4D97-AF65-F5344CB8AC3E}">
        <p14:creationId xmlns:p14="http://schemas.microsoft.com/office/powerpoint/2010/main" val="218698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E7D1119-3939-4065-A8DE-25E285CCB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3" name="Tekstiruutu 2">
            <a:extLst>
              <a:ext uri="{FF2B5EF4-FFF2-40B4-BE49-F238E27FC236}">
                <a16:creationId xmlns:a16="http://schemas.microsoft.com/office/drawing/2014/main" id="{D6B993E5-ED0F-4917-ABE2-AC2E0593238F}"/>
              </a:ext>
            </a:extLst>
          </p:cNvPr>
          <p:cNvSpPr txBox="1"/>
          <p:nvPr/>
        </p:nvSpPr>
        <p:spPr>
          <a:xfrm>
            <a:off x="5261659" y="256375"/>
            <a:ext cx="6439712" cy="707886"/>
          </a:xfrm>
          <a:prstGeom prst="rect">
            <a:avLst/>
          </a:prstGeom>
          <a:noFill/>
        </p:spPr>
        <p:txBody>
          <a:bodyPr wrap="none" rtlCol="0">
            <a:spAutoFit/>
          </a:bodyPr>
          <a:lstStyle/>
          <a:p>
            <a:pPr algn="r"/>
            <a:r>
              <a:rPr lang="fi-FI" sz="4000" dirty="0">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Tapahtumatorilla lajitestauksia</a:t>
            </a:r>
          </a:p>
        </p:txBody>
      </p:sp>
      <p:sp>
        <p:nvSpPr>
          <p:cNvPr id="4" name="Tekstiruutu 3">
            <a:extLst>
              <a:ext uri="{FF2B5EF4-FFF2-40B4-BE49-F238E27FC236}">
                <a16:creationId xmlns:a16="http://schemas.microsoft.com/office/drawing/2014/main" id="{FBE012A2-F8DD-47F1-9C70-EFDD9AAF415E}"/>
              </a:ext>
            </a:extLst>
          </p:cNvPr>
          <p:cNvSpPr txBox="1"/>
          <p:nvPr/>
        </p:nvSpPr>
        <p:spPr>
          <a:xfrm>
            <a:off x="6773699" y="2150061"/>
            <a:ext cx="5332576" cy="5262979"/>
          </a:xfrm>
          <a:prstGeom prst="rect">
            <a:avLst/>
          </a:prstGeom>
          <a:noFill/>
        </p:spPr>
        <p:txBody>
          <a:bodyPr wrap="square" rtlCol="0" anchor="ctr">
            <a:spAutoFit/>
          </a:bodyPr>
          <a:lstStyle/>
          <a:p>
            <a:pPr>
              <a:buClr>
                <a:srgbClr val="F5C719"/>
              </a:buClr>
              <a:buSzPct val="75000"/>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Tapahtumatori</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köydenveto</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sumopaini</a:t>
            </a:r>
          </a:p>
          <a:p>
            <a:pPr marL="800100" lvl="1" indent="-342900">
              <a:buClr>
                <a:srgbClr val="F5C719"/>
              </a:buClr>
              <a:buSzPct val="75000"/>
              <a:buFont typeface="Wingdings" panose="05000000000000000000" pitchFamily="2" charset="2"/>
              <a:buChar char="§"/>
            </a:pP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kiiking</a:t>
            </a: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tankofutis</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leuanveto</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nyrkkeily</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alkusammutus</a:t>
            </a:r>
          </a:p>
          <a:p>
            <a:pPr marL="800100" lvl="1" indent="-342900">
              <a:buClr>
                <a:srgbClr val="F5C719"/>
              </a:buClr>
              <a:buSzPct val="75000"/>
              <a:buFont typeface="Wingdings" panose="05000000000000000000" pitchFamily="2" charset="2"/>
              <a:buChar char="§"/>
            </a:pP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Speed</a:t>
            </a: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Stacks</a:t>
            </a: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palapeli</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labyrintti</a:t>
            </a: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7" name="Tekstiruutu 6">
            <a:extLst>
              <a:ext uri="{FF2B5EF4-FFF2-40B4-BE49-F238E27FC236}">
                <a16:creationId xmlns:a16="http://schemas.microsoft.com/office/drawing/2014/main" id="{3560723C-2AE3-4146-93E3-AC978DA0608F}"/>
              </a:ext>
            </a:extLst>
          </p:cNvPr>
          <p:cNvSpPr txBox="1"/>
          <p:nvPr/>
        </p:nvSpPr>
        <p:spPr>
          <a:xfrm>
            <a:off x="8643937" y="6181707"/>
            <a:ext cx="3590925" cy="461665"/>
          </a:xfrm>
          <a:prstGeom prst="rect">
            <a:avLst/>
          </a:prstGeom>
          <a:noFill/>
        </p:spPr>
        <p:txBody>
          <a:bodyPr wrap="square">
            <a:spAutoFit/>
          </a:bodyPr>
          <a:lstStyle/>
          <a:p>
            <a:r>
              <a:rPr lang="fi-FI" sz="2400" b="0" i="1" dirty="0">
                <a:solidFill>
                  <a:srgbClr val="000000"/>
                </a:solidFill>
                <a:effectLst/>
                <a:latin typeface="Open Sans Condensed Light" panose="020B0306030504020204" charset="0"/>
                <a:ea typeface="Open Sans Condensed Light" panose="020B0306030504020204" charset="0"/>
                <a:cs typeface="Open Sans Condensed Light" panose="020B0306030504020204" charset="0"/>
              </a:rPr>
              <a:t>”Turnaus oli parasta tänä vuonna.”</a:t>
            </a:r>
            <a:endParaRPr lang="fi-FI" sz="2400" dirty="0"/>
          </a:p>
        </p:txBody>
      </p:sp>
      <p:pic>
        <p:nvPicPr>
          <p:cNvPr id="5" name="Kuva 4" descr="Kuva, joka sisältää kohteen puu, ulko, henkilö, poika&#10;&#10;Kuvaus luotu automaattisesti">
            <a:extLst>
              <a:ext uri="{FF2B5EF4-FFF2-40B4-BE49-F238E27FC236}">
                <a16:creationId xmlns:a16="http://schemas.microsoft.com/office/drawing/2014/main" id="{7B14DC01-378E-43FB-A565-9367EA5A5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57" y="2223082"/>
            <a:ext cx="4680702" cy="3120468"/>
          </a:xfrm>
          <a:prstGeom prst="rect">
            <a:avLst/>
          </a:prstGeom>
        </p:spPr>
      </p:pic>
      <p:pic>
        <p:nvPicPr>
          <p:cNvPr id="8" name="Kuva 7" descr="Kuva, joka sisältää kohteen teksti, ruokailuvälineet, lautanen, ruokailuastiat&#10;&#10;Kuvaus luotu automaattisesti">
            <a:extLst>
              <a:ext uri="{FF2B5EF4-FFF2-40B4-BE49-F238E27FC236}">
                <a16:creationId xmlns:a16="http://schemas.microsoft.com/office/drawing/2014/main" id="{A10018D1-92A6-437F-A2EC-37352AEC0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57" y="491302"/>
            <a:ext cx="1763261" cy="1241336"/>
          </a:xfrm>
          <a:prstGeom prst="rect">
            <a:avLst/>
          </a:prstGeom>
        </p:spPr>
      </p:pic>
    </p:spTree>
    <p:extLst>
      <p:ext uri="{BB962C8B-B14F-4D97-AF65-F5344CB8AC3E}">
        <p14:creationId xmlns:p14="http://schemas.microsoft.com/office/powerpoint/2010/main" val="1165349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E7D1119-3939-4065-A8DE-25E285CCB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3" name="Tekstiruutu 2">
            <a:extLst>
              <a:ext uri="{FF2B5EF4-FFF2-40B4-BE49-F238E27FC236}">
                <a16:creationId xmlns:a16="http://schemas.microsoft.com/office/drawing/2014/main" id="{D6B993E5-ED0F-4917-ABE2-AC2E0593238F}"/>
              </a:ext>
            </a:extLst>
          </p:cNvPr>
          <p:cNvSpPr txBox="1"/>
          <p:nvPr/>
        </p:nvSpPr>
        <p:spPr>
          <a:xfrm>
            <a:off x="7991573" y="256375"/>
            <a:ext cx="3709798" cy="707886"/>
          </a:xfrm>
          <a:prstGeom prst="rect">
            <a:avLst/>
          </a:prstGeom>
          <a:noFill/>
        </p:spPr>
        <p:txBody>
          <a:bodyPr wrap="none" rtlCol="0">
            <a:spAutoFit/>
          </a:bodyPr>
          <a:lstStyle/>
          <a:p>
            <a:pPr algn="r"/>
            <a:r>
              <a:rPr lang="fi-FI" sz="4000" dirty="0">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Tapahtumapaikat</a:t>
            </a:r>
          </a:p>
        </p:txBody>
      </p:sp>
      <p:sp>
        <p:nvSpPr>
          <p:cNvPr id="4" name="Tekstiruutu 3">
            <a:extLst>
              <a:ext uri="{FF2B5EF4-FFF2-40B4-BE49-F238E27FC236}">
                <a16:creationId xmlns:a16="http://schemas.microsoft.com/office/drawing/2014/main" id="{FBE012A2-F8DD-47F1-9C70-EFDD9AAF415E}"/>
              </a:ext>
            </a:extLst>
          </p:cNvPr>
          <p:cNvSpPr txBox="1"/>
          <p:nvPr/>
        </p:nvSpPr>
        <p:spPr>
          <a:xfrm>
            <a:off x="7007153" y="2446641"/>
            <a:ext cx="4841947" cy="4154984"/>
          </a:xfrm>
          <a:prstGeom prst="rect">
            <a:avLst/>
          </a:prstGeom>
          <a:noFill/>
        </p:spPr>
        <p:txBody>
          <a:bodyPr wrap="square" rtlCol="0" anchor="ctr">
            <a:spAutoFit/>
          </a:bodyPr>
          <a:lstStyle/>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Kauppi Sports Center</a:t>
            </a:r>
          </a:p>
          <a:p>
            <a:pPr marL="1257300" lvl="2" indent="-342900">
              <a:buClr>
                <a:srgbClr val="F5C719"/>
              </a:buClr>
              <a:buSzPct val="75000"/>
              <a:buFont typeface="Wingdings" panose="05000000000000000000" pitchFamily="2" charset="2"/>
              <a:buChar char="§"/>
            </a:pP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erkkasäbä</a:t>
            </a: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 ja SAKU-sähly</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Kaupin keilahalli</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Epilän frisbeepuisto</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Koulukatu</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Rosendahlin ranta</a:t>
            </a:r>
          </a:p>
          <a:p>
            <a:pPr marL="1257300" lvl="2"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Tapahtumatori</a:t>
            </a:r>
          </a:p>
          <a:p>
            <a:pPr marL="1257300" lvl="2"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Beach volley</a:t>
            </a: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Kuva 8">
            <a:extLst>
              <a:ext uri="{FF2B5EF4-FFF2-40B4-BE49-F238E27FC236}">
                <a16:creationId xmlns:a16="http://schemas.microsoft.com/office/drawing/2014/main" id="{FEDC5F39-7107-4FAA-A687-CE0F443CF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228849"/>
            <a:ext cx="4872038" cy="3248025"/>
          </a:xfrm>
          <a:prstGeom prst="rect">
            <a:avLst/>
          </a:prstGeom>
        </p:spPr>
      </p:pic>
    </p:spTree>
    <p:extLst>
      <p:ext uri="{BB962C8B-B14F-4D97-AF65-F5344CB8AC3E}">
        <p14:creationId xmlns:p14="http://schemas.microsoft.com/office/powerpoint/2010/main" val="406791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E7D1119-3939-4065-A8DE-25E285CCB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3" name="Tekstiruutu 2">
            <a:extLst>
              <a:ext uri="{FF2B5EF4-FFF2-40B4-BE49-F238E27FC236}">
                <a16:creationId xmlns:a16="http://schemas.microsoft.com/office/drawing/2014/main" id="{D6B993E5-ED0F-4917-ABE2-AC2E0593238F}"/>
              </a:ext>
            </a:extLst>
          </p:cNvPr>
          <p:cNvSpPr txBox="1"/>
          <p:nvPr/>
        </p:nvSpPr>
        <p:spPr>
          <a:xfrm>
            <a:off x="4535499" y="256375"/>
            <a:ext cx="7165872" cy="707886"/>
          </a:xfrm>
          <a:prstGeom prst="rect">
            <a:avLst/>
          </a:prstGeom>
          <a:noFill/>
        </p:spPr>
        <p:txBody>
          <a:bodyPr wrap="none" rtlCol="0">
            <a:spAutoFit/>
          </a:bodyPr>
          <a:lstStyle/>
          <a:p>
            <a:pPr algn="r"/>
            <a:r>
              <a:rPr lang="fi-FI" sz="4000" dirty="0" err="1">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SAKUgames</a:t>
            </a:r>
            <a:r>
              <a:rPr lang="fi-FI" sz="4000" dirty="0">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 Tampereella 12.5.2022</a:t>
            </a:r>
          </a:p>
        </p:txBody>
      </p:sp>
      <p:sp>
        <p:nvSpPr>
          <p:cNvPr id="4" name="Tekstiruutu 3">
            <a:extLst>
              <a:ext uri="{FF2B5EF4-FFF2-40B4-BE49-F238E27FC236}">
                <a16:creationId xmlns:a16="http://schemas.microsoft.com/office/drawing/2014/main" id="{FBE012A2-F8DD-47F1-9C70-EFDD9AAF415E}"/>
              </a:ext>
            </a:extLst>
          </p:cNvPr>
          <p:cNvSpPr txBox="1"/>
          <p:nvPr/>
        </p:nvSpPr>
        <p:spPr>
          <a:xfrm>
            <a:off x="6096000" y="2455138"/>
            <a:ext cx="5431522" cy="3785652"/>
          </a:xfrm>
          <a:prstGeom prst="rect">
            <a:avLst/>
          </a:prstGeom>
          <a:noFill/>
        </p:spPr>
        <p:txBody>
          <a:bodyPr wrap="square" rtlCol="0" anchor="ctr">
            <a:spAutoFit/>
          </a:bodyPr>
          <a:lstStyle/>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hlinkClick r:id="rId3"/>
              </a:rPr>
              <a:t>https://sakury.net/tapahtumat/sakugames-2</a:t>
            </a: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ilmoittautuminen 20.4. mennessä</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kisapassi 30 € / opiskelija</a:t>
            </a:r>
          </a:p>
          <a:p>
            <a:pPr marL="1257300" lvl="2"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kaikki lajit, kisalounas, tapahtumatori</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kisapassi 15 € / huoltaja</a:t>
            </a:r>
          </a:p>
          <a:p>
            <a:pPr marL="1257300" lvl="2"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kisalounas, osallistumisoikeusminigolfin ja toistovoimapunnerruksen joukkuekisaan opiskelijoiden mukana </a:t>
            </a:r>
          </a:p>
          <a:p>
            <a:pPr marL="800100" lvl="1" indent="-342900">
              <a:buClr>
                <a:srgbClr val="F5C719"/>
              </a:buClr>
              <a:buSzPct val="75000"/>
              <a:buFont typeface="Wingdings" panose="05000000000000000000" pitchFamily="2" charset="2"/>
              <a:buChar char="§"/>
            </a:pP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miltä </a:t>
            </a:r>
            <a:r>
              <a:rPr lang="fi-FI" sz="24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SAKUgames</a:t>
            </a: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 näytti </a:t>
            </a:r>
            <a:r>
              <a:rPr lang="fi-FI" sz="2400">
                <a:latin typeface="Open Sans Condensed Light" panose="020B0306030504020204" pitchFamily="34" charset="0"/>
                <a:ea typeface="Open Sans Condensed Light" panose="020B0306030504020204" pitchFamily="34" charset="0"/>
                <a:cs typeface="Open Sans Condensed Light" panose="020B0306030504020204" pitchFamily="34" charset="0"/>
              </a:rPr>
              <a:t>vuonna 2018</a:t>
            </a:r>
            <a:br>
              <a:rPr lang="fi-FI" sz="2400">
                <a:latin typeface="Open Sans Condensed Light" panose="020B0306030504020204" pitchFamily="34" charset="0"/>
                <a:ea typeface="Open Sans Condensed Light" panose="020B0306030504020204" pitchFamily="34" charset="0"/>
                <a:cs typeface="Open Sans Condensed Light" panose="020B0306030504020204" pitchFamily="34" charset="0"/>
              </a:rPr>
            </a:br>
            <a:r>
              <a:rPr lang="fi-FI" sz="2400">
                <a:latin typeface="Open Sans Condensed Light" panose="020B0306030504020204" pitchFamily="34" charset="0"/>
                <a:ea typeface="Open Sans Condensed Light" panose="020B0306030504020204" pitchFamily="34" charset="0"/>
                <a:cs typeface="Open Sans Condensed Light" panose="020B0306030504020204" pitchFamily="34" charset="0"/>
                <a:hlinkClick r:id="rId4"/>
              </a:rPr>
              <a:t>https</a:t>
            </a:r>
            <a:r>
              <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hlinkClick r:id="rId4"/>
              </a:rPr>
              <a:t>://vimeo.com/343435136</a:t>
            </a:r>
            <a:endParaRPr lang="fi-FI" sz="24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10" name="Sisällön paikkamerkki 4" descr="Kuva, joka sisältää kohteen teksti, henkilö&#10;&#10;Kuvaus luotu automaattisesti">
            <a:extLst>
              <a:ext uri="{FF2B5EF4-FFF2-40B4-BE49-F238E27FC236}">
                <a16:creationId xmlns:a16="http://schemas.microsoft.com/office/drawing/2014/main" id="{2694140C-5468-4513-802A-C956009FB605}"/>
              </a:ext>
            </a:extLst>
          </p:cNvPr>
          <p:cNvPicPr>
            <a:picLocks noChangeAspect="1"/>
          </p:cNvPicPr>
          <p:nvPr/>
        </p:nvPicPr>
        <p:blipFill rotWithShape="1">
          <a:blip r:embed="rId5">
            <a:extLst>
              <a:ext uri="{28A0092B-C50C-407E-A947-70E740481C1C}">
                <a14:useLocalDpi xmlns:a14="http://schemas.microsoft.com/office/drawing/2010/main" val="0"/>
              </a:ext>
            </a:extLst>
          </a:blip>
          <a:srcRect t="5806" b="9924"/>
          <a:stretch/>
        </p:blipFill>
        <p:spPr>
          <a:xfrm>
            <a:off x="418401" y="2626737"/>
            <a:ext cx="4608338" cy="2592199"/>
          </a:xfrm>
          <a:prstGeom prst="rect">
            <a:avLst/>
          </a:prstGeom>
        </p:spPr>
      </p:pic>
      <p:pic>
        <p:nvPicPr>
          <p:cNvPr id="7" name="Kuva 6" descr="Kuva, joka sisältää kohteen teksti, ruokailuvälineet, lautanen, ruokailuastiat&#10;&#10;Kuvaus luotu automaattisesti">
            <a:extLst>
              <a:ext uri="{FF2B5EF4-FFF2-40B4-BE49-F238E27FC236}">
                <a16:creationId xmlns:a16="http://schemas.microsoft.com/office/drawing/2014/main" id="{B707E45A-8495-49CD-A115-F3378F564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080" y="4468219"/>
            <a:ext cx="851866" cy="599714"/>
          </a:xfrm>
          <a:prstGeom prst="rect">
            <a:avLst/>
          </a:prstGeom>
        </p:spPr>
      </p:pic>
    </p:spTree>
    <p:extLst>
      <p:ext uri="{BB962C8B-B14F-4D97-AF65-F5344CB8AC3E}">
        <p14:creationId xmlns:p14="http://schemas.microsoft.com/office/powerpoint/2010/main" val="1876501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4987F20-23C5-44BC-98D2-70EB3713C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15800" cy="6858000"/>
          </a:xfrm>
          <a:prstGeom prst="rect">
            <a:avLst/>
          </a:prstGeom>
        </p:spPr>
      </p:pic>
      <p:sp>
        <p:nvSpPr>
          <p:cNvPr id="4" name="Tekstiruutu 3">
            <a:extLst>
              <a:ext uri="{FF2B5EF4-FFF2-40B4-BE49-F238E27FC236}">
                <a16:creationId xmlns:a16="http://schemas.microsoft.com/office/drawing/2014/main" id="{E539FDA2-66D4-4772-930E-03EFC0BD93F1}"/>
              </a:ext>
            </a:extLst>
          </p:cNvPr>
          <p:cNvSpPr txBox="1"/>
          <p:nvPr/>
        </p:nvSpPr>
        <p:spPr>
          <a:xfrm>
            <a:off x="4442901" y="2305405"/>
            <a:ext cx="7539243" cy="1200329"/>
          </a:xfrm>
          <a:prstGeom prst="rect">
            <a:avLst/>
          </a:prstGeom>
          <a:noFill/>
        </p:spPr>
        <p:txBody>
          <a:bodyPr wrap="none" rtlCol="0" anchor="ctr">
            <a:spAutoFit/>
          </a:bodyPr>
          <a:lstStyle/>
          <a:p>
            <a:pPr algn="r"/>
            <a:r>
              <a:rPr lang="fi-FI" sz="72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Kiitos – ja voi hyvin!</a:t>
            </a:r>
          </a:p>
        </p:txBody>
      </p:sp>
      <p:sp>
        <p:nvSpPr>
          <p:cNvPr id="6" name="Tekstiruutu 5">
            <a:extLst>
              <a:ext uri="{FF2B5EF4-FFF2-40B4-BE49-F238E27FC236}">
                <a16:creationId xmlns:a16="http://schemas.microsoft.com/office/drawing/2014/main" id="{A5E54F7D-2C1D-491A-B00C-A7433F9855BE}"/>
              </a:ext>
            </a:extLst>
          </p:cNvPr>
          <p:cNvSpPr txBox="1"/>
          <p:nvPr/>
        </p:nvSpPr>
        <p:spPr>
          <a:xfrm>
            <a:off x="3920321" y="6067514"/>
            <a:ext cx="8061823" cy="461665"/>
          </a:xfrm>
          <a:prstGeom prst="rect">
            <a:avLst/>
          </a:prstGeom>
          <a:noFill/>
        </p:spPr>
        <p:txBody>
          <a:bodyPr wrap="none" rtlCol="0">
            <a:spAutoFit/>
          </a:bodyPr>
          <a:lstStyle/>
          <a:p>
            <a:pPr algn="r"/>
            <a:r>
              <a:rPr lang="fi-FI" sz="240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Miia Uskalinmäki </a:t>
            </a:r>
            <a:r>
              <a:rPr lang="fi-FI" sz="2400">
                <a:solidFill>
                  <a:schemeClr val="bg1">
                    <a:lumMod val="6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a:t>
            </a:r>
            <a:r>
              <a:rPr lang="fi-FI" sz="240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miia.uskalinmaki@</a:t>
            </a:r>
            <a:r>
              <a:rPr lang="fi-FI" sz="2400" dirty="0">
                <a:solidFill>
                  <a:srgbClr val="F5C719"/>
                </a:solidFill>
                <a:latin typeface="Open Sans Condensed" panose="020B0806030504020204" pitchFamily="34" charset="0"/>
                <a:ea typeface="Open Sans Condensed" panose="020B0806030504020204" pitchFamily="34" charset="0"/>
                <a:cs typeface="Open Sans Condensed" panose="020B0806030504020204" pitchFamily="34" charset="0"/>
              </a:rPr>
              <a:t>sakury.net</a:t>
            </a:r>
            <a:r>
              <a:rPr lang="fi-FI" sz="2400" dirty="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fi-FI" sz="2400">
                <a:solidFill>
                  <a:schemeClr val="bg1">
                    <a:lumMod val="6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a:t>
            </a:r>
            <a:r>
              <a:rPr lang="fi-FI" sz="240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040 7672 799</a:t>
            </a:r>
            <a:endParaRPr lang="fi-FI" sz="2400" dirty="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6689729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ksen-nimi_tekijä_SAKUry.potx" id="{9B5EF8D4-6D63-4C06-B294-8C38A49A8F34}" vid="{B42F3FD4-2CC2-4F7D-B933-1A2E565876F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532172FF36FB043B807652AD3BA485B" ma:contentTypeVersion="8" ma:contentTypeDescription="Luo uusi asiakirja." ma:contentTypeScope="" ma:versionID="f9ca1e9b650de40702d22ff1804b225b">
  <xsd:schema xmlns:xsd="http://www.w3.org/2001/XMLSchema" xmlns:xs="http://www.w3.org/2001/XMLSchema" xmlns:p="http://schemas.microsoft.com/office/2006/metadata/properties" xmlns:ns2="f074bfa2-274c-4a52-8052-002dbd5a51f3" targetNamespace="http://schemas.microsoft.com/office/2006/metadata/properties" ma:root="true" ma:fieldsID="f16315588871f48574100104cc930479" ns2:_="">
    <xsd:import namespace="f074bfa2-274c-4a52-8052-002dbd5a51f3"/>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74bfa2-274c-4a52-8052-002dbd5a51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E77A21-9AFC-4F4F-A521-76E7CF761D6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8D9690F-0C3A-4455-BEAA-ED1E516C8AD4}">
  <ds:schemaRefs>
    <ds:schemaRef ds:uri="http://schemas.microsoft.com/sharepoint/v3/contenttype/forms"/>
  </ds:schemaRefs>
</ds:datastoreItem>
</file>

<file path=customXml/itemProps3.xml><?xml version="1.0" encoding="utf-8"?>
<ds:datastoreItem xmlns:ds="http://schemas.openxmlformats.org/officeDocument/2006/customXml" ds:itemID="{D798562D-A4DD-464A-80DB-99F77BE2CC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74bfa2-274c-4a52-8052-002dbd5a5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diapohja_väriteemoilla (1)</Template>
  <TotalTime>371</TotalTime>
  <Words>243</Words>
  <Application>Microsoft Office PowerPoint</Application>
  <PresentationFormat>Laajakuva</PresentationFormat>
  <Paragraphs>67</Paragraphs>
  <Slides>9</Slides>
  <Notes>0</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9</vt:i4>
      </vt:variant>
    </vt:vector>
  </HeadingPairs>
  <TitlesOfParts>
    <vt:vector size="18" baseType="lpstr">
      <vt:lpstr>Calibri Light</vt:lpstr>
      <vt:lpstr>Open Sans Condensed</vt:lpstr>
      <vt:lpstr>Open Sans Condensed Light</vt:lpstr>
      <vt:lpstr>Calibri</vt:lpstr>
      <vt:lpstr>Wingdings</vt:lpstr>
      <vt:lpstr>Arial</vt:lpstr>
      <vt:lpstr>Open Sans Extrabold</vt:lpstr>
      <vt:lpstr>Tahoma</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Miia Uskalinmäki</dc:creator>
  <cp:lastModifiedBy>Miia Uskalinmäki</cp:lastModifiedBy>
  <cp:revision>4</cp:revision>
  <dcterms:created xsi:type="dcterms:W3CDTF">2022-03-09T12:57:50Z</dcterms:created>
  <dcterms:modified xsi:type="dcterms:W3CDTF">2022-04-01T06:19:11Z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0x010100C532172FF36FB043B807652AD3BA485B</vt:lpwstr>
  </property>
</Properties>
</file>