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handoutMasterIdLst>
    <p:handoutMasterId r:id="rId17"/>
  </p:handoutMasterIdLst>
  <p:sldIdLst>
    <p:sldId id="256" r:id="rId2"/>
    <p:sldId id="272" r:id="rId3"/>
    <p:sldId id="257" r:id="rId4"/>
    <p:sldId id="259" r:id="rId5"/>
    <p:sldId id="258" r:id="rId6"/>
    <p:sldId id="262" r:id="rId7"/>
    <p:sldId id="260" r:id="rId8"/>
    <p:sldId id="263" r:id="rId9"/>
    <p:sldId id="264" r:id="rId10"/>
    <p:sldId id="265" r:id="rId11"/>
    <p:sldId id="266" r:id="rId12"/>
    <p:sldId id="267" r:id="rId13"/>
    <p:sldId id="269" r:id="rId14"/>
    <p:sldId id="271" r:id="rId15"/>
  </p:sldIdLst>
  <p:sldSz cx="9144000" cy="6858000" type="screen4x3"/>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6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fi-FI" smtClean="0"/>
              <a:t>Työkykypassiohjaajien koulutuspäivä 27.4.2011</a:t>
            </a:r>
            <a:endParaRPr lang="fi-FI"/>
          </a:p>
        </p:txBody>
      </p:sp>
      <p:sp>
        <p:nvSpPr>
          <p:cNvPr id="3" name="Päivämäärän paikkamerkki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r>
              <a:rPr lang="fi-FI" smtClean="0"/>
              <a:t>27.4.2011</a:t>
            </a:r>
            <a:endParaRPr lang="fi-FI"/>
          </a:p>
        </p:txBody>
      </p:sp>
      <p:sp>
        <p:nvSpPr>
          <p:cNvPr id="4" name="Alatunnisteen paikkamerkki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r>
              <a:rPr lang="fi-FI" smtClean="0"/>
              <a:t>Mika Kiiskinen Tampereen ammattiopisto</a:t>
            </a:r>
            <a:endParaRPr lang="fi-FI"/>
          </a:p>
        </p:txBody>
      </p:sp>
      <p:sp>
        <p:nvSpPr>
          <p:cNvPr id="5" name="Dian numeron paikkamerkki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26BC327-FDA8-4933-BBD6-E7D6E56334CC}" type="slidenum">
              <a:rPr lang="fi-FI" smtClean="0"/>
              <a:pPr/>
              <a:t>‹#›</a:t>
            </a:fld>
            <a:endParaRPr lang="fi-FI"/>
          </a:p>
        </p:txBody>
      </p:sp>
    </p:spTree>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fi-FI" smtClean="0"/>
              <a:t>Työkykypassiohjaajien koulutuspäivä 27.4.2011</a:t>
            </a:r>
            <a:endParaRPr lang="fi-FI"/>
          </a:p>
        </p:txBody>
      </p:sp>
      <p:sp>
        <p:nvSpPr>
          <p:cNvPr id="3" name="Päivämäärän paikkamerkki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r>
              <a:rPr lang="fi-FI" smtClean="0"/>
              <a:t>27.4.2011</a:t>
            </a:r>
            <a:endParaRPr lang="fi-FI"/>
          </a:p>
        </p:txBody>
      </p:sp>
      <p:sp>
        <p:nvSpPr>
          <p:cNvPr id="4" name="Dian kuvan paikkamerkki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6" name="Alatunnisteen paikkamerkki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r>
              <a:rPr lang="fi-FI" smtClean="0"/>
              <a:t>Mika Kiiskinen Tampereen ammattiopisto</a:t>
            </a:r>
            <a:endParaRPr lang="fi-FI"/>
          </a:p>
        </p:txBody>
      </p:sp>
      <p:sp>
        <p:nvSpPr>
          <p:cNvPr id="7" name="Dian numeron paikkamerkki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29F6586-6790-43EE-AA16-683E7AF5EFC7}" type="slidenum">
              <a:rPr lang="fi-FI" smtClean="0"/>
              <a:pPr/>
              <a:t>‹#›</a:t>
            </a:fld>
            <a:endParaRPr lang="fi-FI"/>
          </a:p>
        </p:txBody>
      </p:sp>
    </p:spTree>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normAutofit/>
          </a:bodyPr>
          <a:lstStyle/>
          <a:p>
            <a:endParaRPr lang="fi-FI"/>
          </a:p>
        </p:txBody>
      </p:sp>
      <p:sp>
        <p:nvSpPr>
          <p:cNvPr id="4" name="Dian numeron paikkamerkki 3"/>
          <p:cNvSpPr>
            <a:spLocks noGrp="1"/>
          </p:cNvSpPr>
          <p:nvPr>
            <p:ph type="sldNum" sz="quarter" idx="10"/>
          </p:nvPr>
        </p:nvSpPr>
        <p:spPr/>
        <p:txBody>
          <a:bodyPr/>
          <a:lstStyle/>
          <a:p>
            <a:fld id="{629F6586-6790-43EE-AA16-683E7AF5EFC7}" type="slidenum">
              <a:rPr lang="fi-FI" smtClean="0"/>
              <a:pPr/>
              <a:t>1</a:t>
            </a:fld>
            <a:endParaRPr lang="fi-FI"/>
          </a:p>
        </p:txBody>
      </p:sp>
      <p:sp>
        <p:nvSpPr>
          <p:cNvPr id="5" name="Päivämäärän paikkamerkki 4"/>
          <p:cNvSpPr>
            <a:spLocks noGrp="1"/>
          </p:cNvSpPr>
          <p:nvPr>
            <p:ph type="dt" idx="11"/>
          </p:nvPr>
        </p:nvSpPr>
        <p:spPr/>
        <p:txBody>
          <a:bodyPr/>
          <a:lstStyle/>
          <a:p>
            <a:r>
              <a:rPr lang="fi-FI" smtClean="0"/>
              <a:t>27.4.2011</a:t>
            </a:r>
            <a:endParaRPr lang="fi-FI"/>
          </a:p>
        </p:txBody>
      </p:sp>
      <p:sp>
        <p:nvSpPr>
          <p:cNvPr id="6" name="Alatunnisteen paikkamerkki 5"/>
          <p:cNvSpPr>
            <a:spLocks noGrp="1"/>
          </p:cNvSpPr>
          <p:nvPr>
            <p:ph type="ftr" sz="quarter" idx="12"/>
          </p:nvPr>
        </p:nvSpPr>
        <p:spPr/>
        <p:txBody>
          <a:bodyPr/>
          <a:lstStyle/>
          <a:p>
            <a:r>
              <a:rPr lang="fi-FI" smtClean="0"/>
              <a:t>Mika Kiiskinen Tampereen ammattiopisto</a:t>
            </a:r>
            <a:endParaRPr lang="fi-FI"/>
          </a:p>
        </p:txBody>
      </p:sp>
      <p:sp>
        <p:nvSpPr>
          <p:cNvPr id="7" name="Ylätunnisteen paikkamerkki 6"/>
          <p:cNvSpPr>
            <a:spLocks noGrp="1"/>
          </p:cNvSpPr>
          <p:nvPr>
            <p:ph type="hdr" sz="quarter" idx="13"/>
          </p:nvPr>
        </p:nvSpPr>
        <p:spPr/>
        <p:txBody>
          <a:bodyPr/>
          <a:lstStyle/>
          <a:p>
            <a:r>
              <a:rPr lang="fi-FI" smtClean="0"/>
              <a:t>Työkykypassiohjaajien koulutuspäivä 27.4.2011</a:t>
            </a:r>
            <a:endParaRPr lang="fi-FI"/>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normAutofit/>
          </a:bodyPr>
          <a:lstStyle/>
          <a:p>
            <a:endParaRPr lang="fi-FI"/>
          </a:p>
        </p:txBody>
      </p:sp>
      <p:sp>
        <p:nvSpPr>
          <p:cNvPr id="4" name="Ylätunnisteen paikkamerkki 3"/>
          <p:cNvSpPr>
            <a:spLocks noGrp="1"/>
          </p:cNvSpPr>
          <p:nvPr>
            <p:ph type="hdr" sz="quarter" idx="10"/>
          </p:nvPr>
        </p:nvSpPr>
        <p:spPr/>
        <p:txBody>
          <a:bodyPr/>
          <a:lstStyle/>
          <a:p>
            <a:r>
              <a:rPr lang="fi-FI" smtClean="0"/>
              <a:t>Työkykypassiohjaajien koulutuspäivä 27.4.2011</a:t>
            </a:r>
            <a:endParaRPr lang="fi-FI"/>
          </a:p>
        </p:txBody>
      </p:sp>
      <p:sp>
        <p:nvSpPr>
          <p:cNvPr id="5" name="Päivämäärän paikkamerkki 4"/>
          <p:cNvSpPr>
            <a:spLocks noGrp="1"/>
          </p:cNvSpPr>
          <p:nvPr>
            <p:ph type="dt" idx="11"/>
          </p:nvPr>
        </p:nvSpPr>
        <p:spPr/>
        <p:txBody>
          <a:bodyPr/>
          <a:lstStyle/>
          <a:p>
            <a:r>
              <a:rPr lang="fi-FI" smtClean="0"/>
              <a:t>27.4.2011</a:t>
            </a:r>
            <a:endParaRPr lang="fi-FI"/>
          </a:p>
        </p:txBody>
      </p:sp>
      <p:sp>
        <p:nvSpPr>
          <p:cNvPr id="6" name="Alatunnisteen paikkamerkki 5"/>
          <p:cNvSpPr>
            <a:spLocks noGrp="1"/>
          </p:cNvSpPr>
          <p:nvPr>
            <p:ph type="ftr" sz="quarter" idx="12"/>
          </p:nvPr>
        </p:nvSpPr>
        <p:spPr/>
        <p:txBody>
          <a:bodyPr/>
          <a:lstStyle/>
          <a:p>
            <a:r>
              <a:rPr lang="fi-FI" smtClean="0"/>
              <a:t>Mika Kiiskinen Tampereen ammattiopisto</a:t>
            </a:r>
            <a:endParaRPr lang="fi-FI"/>
          </a:p>
        </p:txBody>
      </p:sp>
      <p:sp>
        <p:nvSpPr>
          <p:cNvPr id="7" name="Dian numeron paikkamerkki 6"/>
          <p:cNvSpPr>
            <a:spLocks noGrp="1"/>
          </p:cNvSpPr>
          <p:nvPr>
            <p:ph type="sldNum" sz="quarter" idx="13"/>
          </p:nvPr>
        </p:nvSpPr>
        <p:spPr/>
        <p:txBody>
          <a:bodyPr/>
          <a:lstStyle/>
          <a:p>
            <a:fld id="{629F6586-6790-43EE-AA16-683E7AF5EFC7}" type="slidenum">
              <a:rPr lang="fi-FI" smtClean="0"/>
              <a:pPr/>
              <a:t>14</a:t>
            </a:fld>
            <a:endParaRPr lang="fi-FI"/>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spTree>
      <p:nvGrpSpPr>
        <p:cNvPr id="1" name=""/>
        <p:cNvGrpSpPr/>
        <p:nvPr/>
      </p:nvGrpSpPr>
      <p:grpSpPr>
        <a:xfrm>
          <a:off x="0" y="0"/>
          <a:ext cx="0" cy="0"/>
          <a:chOff x="0" y="0"/>
          <a:chExt cx="0" cy="0"/>
        </a:xfrm>
      </p:grpSpPr>
      <p:sp>
        <p:nvSpPr>
          <p:cNvPr id="7" name="Suora yhdysviiva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Otsikko 28"/>
          <p:cNvSpPr>
            <a:spLocks noGrp="1"/>
          </p:cNvSpPr>
          <p:nvPr>
            <p:ph type="ctrTitle"/>
          </p:nvPr>
        </p:nvSpPr>
        <p:spPr>
          <a:xfrm>
            <a:off x="381000" y="4853411"/>
            <a:ext cx="8458200" cy="1222375"/>
          </a:xfrm>
        </p:spPr>
        <p:txBody>
          <a:bodyPr anchor="t"/>
          <a:lstStyle/>
          <a:p>
            <a:r>
              <a:rPr kumimoji="0" lang="fi-FI" smtClean="0"/>
              <a:t>Muokkaa perustyyl. napsautt.</a:t>
            </a:r>
            <a:endParaRPr kumimoji="0" lang="en-US"/>
          </a:p>
        </p:txBody>
      </p:sp>
      <p:sp>
        <p:nvSpPr>
          <p:cNvPr id="9" name="Alaotsikko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i-FI" smtClean="0"/>
              <a:t>Muokkaa alaotsikon perustyyliä napsautt.</a:t>
            </a:r>
            <a:endParaRPr kumimoji="0" lang="en-US"/>
          </a:p>
        </p:txBody>
      </p:sp>
      <p:sp>
        <p:nvSpPr>
          <p:cNvPr id="16" name="Päivämäärän paikkamerkki 15"/>
          <p:cNvSpPr>
            <a:spLocks noGrp="1"/>
          </p:cNvSpPr>
          <p:nvPr>
            <p:ph type="dt" sz="half" idx="10"/>
          </p:nvPr>
        </p:nvSpPr>
        <p:spPr/>
        <p:txBody>
          <a:bodyPr/>
          <a:lstStyle/>
          <a:p>
            <a:r>
              <a:rPr lang="fi-FI" smtClean="0"/>
              <a:t>27.4.2011</a:t>
            </a:r>
            <a:endParaRPr lang="fi-FI"/>
          </a:p>
        </p:txBody>
      </p:sp>
      <p:sp>
        <p:nvSpPr>
          <p:cNvPr id="2" name="Alatunnisteen paikkamerkki 1"/>
          <p:cNvSpPr>
            <a:spLocks noGrp="1"/>
          </p:cNvSpPr>
          <p:nvPr>
            <p:ph type="ftr" sz="quarter" idx="11"/>
          </p:nvPr>
        </p:nvSpPr>
        <p:spPr/>
        <p:txBody>
          <a:bodyPr/>
          <a:lstStyle/>
          <a:p>
            <a:r>
              <a:rPr lang="fi-FI" smtClean="0"/>
              <a:t>Työkykypassiohjaajien koulutuspäivä Mika Kiiskinen Tampereen ammattiopisto</a:t>
            </a:r>
            <a:endParaRPr lang="fi-FI"/>
          </a:p>
        </p:txBody>
      </p:sp>
      <p:sp>
        <p:nvSpPr>
          <p:cNvPr id="15" name="Dian numeron paikkamerkki 14"/>
          <p:cNvSpPr>
            <a:spLocks noGrp="1"/>
          </p:cNvSpPr>
          <p:nvPr>
            <p:ph type="sldNum" sz="quarter" idx="12"/>
          </p:nvPr>
        </p:nvSpPr>
        <p:spPr>
          <a:xfrm>
            <a:off x="8229600" y="6473952"/>
            <a:ext cx="758952" cy="246888"/>
          </a:xfrm>
        </p:spPr>
        <p:txBody>
          <a:bodyPr/>
          <a:lstStyle/>
          <a:p>
            <a:fld id="{77AE7164-9EDA-4E07-B221-551D6F3E68A8}" type="slidenum">
              <a:rPr lang="fi-FI" smtClean="0"/>
              <a:pPr/>
              <a:t>‹#›</a:t>
            </a:fld>
            <a:endParaRPr lang="fi-FI"/>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kumimoji="0" lang="fi-FI" smtClean="0"/>
              <a:t>Muokkaa perustyyl. napsautt.</a:t>
            </a:r>
            <a:endParaRPr kumimoji="0" lang="en-US"/>
          </a:p>
        </p:txBody>
      </p:sp>
      <p:sp>
        <p:nvSpPr>
          <p:cNvPr id="3" name="Pystysuoran tekstin paikkamerkki 2"/>
          <p:cNvSpPr>
            <a:spLocks noGrp="1"/>
          </p:cNvSpPr>
          <p:nvPr>
            <p:ph type="body" orient="vert" idx="1"/>
          </p:nvPr>
        </p:nvSpPr>
        <p:spPr/>
        <p:txBody>
          <a:bodyPr vert="eaVert"/>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4" name="Päivämäärän paikkamerkki 3"/>
          <p:cNvSpPr>
            <a:spLocks noGrp="1"/>
          </p:cNvSpPr>
          <p:nvPr>
            <p:ph type="dt" sz="half" idx="10"/>
          </p:nvPr>
        </p:nvSpPr>
        <p:spPr/>
        <p:txBody>
          <a:bodyPr/>
          <a:lstStyle/>
          <a:p>
            <a:r>
              <a:rPr lang="fi-FI" smtClean="0"/>
              <a:t>27.4.2011</a:t>
            </a:r>
            <a:endParaRPr lang="fi-FI"/>
          </a:p>
        </p:txBody>
      </p:sp>
      <p:sp>
        <p:nvSpPr>
          <p:cNvPr id="5" name="Alatunnisteen paikkamerkki 4"/>
          <p:cNvSpPr>
            <a:spLocks noGrp="1"/>
          </p:cNvSpPr>
          <p:nvPr>
            <p:ph type="ftr" sz="quarter" idx="11"/>
          </p:nvPr>
        </p:nvSpPr>
        <p:spPr/>
        <p:txBody>
          <a:bodyPr/>
          <a:lstStyle/>
          <a:p>
            <a:r>
              <a:rPr lang="fi-FI" smtClean="0"/>
              <a:t>Työkykypassiohjaajien koulutuspäivä Mika Kiiskinen Tampereen ammattiopisto</a:t>
            </a:r>
            <a:endParaRPr lang="fi-FI"/>
          </a:p>
        </p:txBody>
      </p:sp>
      <p:sp>
        <p:nvSpPr>
          <p:cNvPr id="6" name="Dian numeron paikkamerkki 5"/>
          <p:cNvSpPr>
            <a:spLocks noGrp="1"/>
          </p:cNvSpPr>
          <p:nvPr>
            <p:ph type="sldNum" sz="quarter" idx="12"/>
          </p:nvPr>
        </p:nvSpPr>
        <p:spPr/>
        <p:txBody>
          <a:bodyPr/>
          <a:lstStyle/>
          <a:p>
            <a:fld id="{77AE7164-9EDA-4E07-B221-551D6F3E68A8}" type="slidenum">
              <a:rPr lang="fi-FI" smtClean="0"/>
              <a:pPr/>
              <a:t>‹#›</a:t>
            </a:fld>
            <a:endParaRPr lang="fi-FI"/>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6858000" y="549276"/>
            <a:ext cx="1828800" cy="5851525"/>
          </a:xfrm>
        </p:spPr>
        <p:txBody>
          <a:bodyPr vert="eaVert"/>
          <a:lstStyle/>
          <a:p>
            <a:r>
              <a:rPr kumimoji="0" lang="fi-FI" smtClean="0"/>
              <a:t>Muokkaa perustyyl. napsautt.</a:t>
            </a:r>
            <a:endParaRPr kumimoji="0" lang="en-US"/>
          </a:p>
        </p:txBody>
      </p:sp>
      <p:sp>
        <p:nvSpPr>
          <p:cNvPr id="3" name="Pystysuoran tekstin paikkamerkki 2"/>
          <p:cNvSpPr>
            <a:spLocks noGrp="1"/>
          </p:cNvSpPr>
          <p:nvPr>
            <p:ph type="body" orient="vert" idx="1"/>
          </p:nvPr>
        </p:nvSpPr>
        <p:spPr>
          <a:xfrm>
            <a:off x="457200" y="549276"/>
            <a:ext cx="6248400" cy="5851525"/>
          </a:xfrm>
        </p:spPr>
        <p:txBody>
          <a:bodyPr vert="eaVert"/>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4" name="Päivämäärän paikkamerkki 3"/>
          <p:cNvSpPr>
            <a:spLocks noGrp="1"/>
          </p:cNvSpPr>
          <p:nvPr>
            <p:ph type="dt" sz="half" idx="10"/>
          </p:nvPr>
        </p:nvSpPr>
        <p:spPr/>
        <p:txBody>
          <a:bodyPr/>
          <a:lstStyle/>
          <a:p>
            <a:r>
              <a:rPr lang="fi-FI" smtClean="0"/>
              <a:t>27.4.2011</a:t>
            </a:r>
            <a:endParaRPr lang="fi-FI"/>
          </a:p>
        </p:txBody>
      </p:sp>
      <p:sp>
        <p:nvSpPr>
          <p:cNvPr id="5" name="Alatunnisteen paikkamerkki 4"/>
          <p:cNvSpPr>
            <a:spLocks noGrp="1"/>
          </p:cNvSpPr>
          <p:nvPr>
            <p:ph type="ftr" sz="quarter" idx="11"/>
          </p:nvPr>
        </p:nvSpPr>
        <p:spPr/>
        <p:txBody>
          <a:bodyPr/>
          <a:lstStyle/>
          <a:p>
            <a:r>
              <a:rPr lang="fi-FI" smtClean="0"/>
              <a:t>Työkykypassiohjaajien koulutuspäivä Mika Kiiskinen Tampereen ammattiopisto</a:t>
            </a:r>
            <a:endParaRPr lang="fi-FI"/>
          </a:p>
        </p:txBody>
      </p:sp>
      <p:sp>
        <p:nvSpPr>
          <p:cNvPr id="6" name="Dian numeron paikkamerkki 5"/>
          <p:cNvSpPr>
            <a:spLocks noGrp="1"/>
          </p:cNvSpPr>
          <p:nvPr>
            <p:ph type="sldNum" sz="quarter" idx="12"/>
          </p:nvPr>
        </p:nvSpPr>
        <p:spPr/>
        <p:txBody>
          <a:bodyPr/>
          <a:lstStyle/>
          <a:p>
            <a:fld id="{77AE7164-9EDA-4E07-B221-551D6F3E68A8}" type="slidenum">
              <a:rPr lang="fi-FI" smtClean="0"/>
              <a:pPr/>
              <a:t>‹#›</a:t>
            </a:fld>
            <a:endParaRPr lang="fi-FI"/>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2" name="Otsikko 21"/>
          <p:cNvSpPr>
            <a:spLocks noGrp="1"/>
          </p:cNvSpPr>
          <p:nvPr>
            <p:ph type="title"/>
          </p:nvPr>
        </p:nvSpPr>
        <p:spPr/>
        <p:txBody>
          <a:bodyPr/>
          <a:lstStyle/>
          <a:p>
            <a:r>
              <a:rPr kumimoji="0" lang="fi-FI" smtClean="0"/>
              <a:t>Muokkaa perustyyl. napsautt.</a:t>
            </a:r>
            <a:endParaRPr kumimoji="0" lang="en-US"/>
          </a:p>
        </p:txBody>
      </p:sp>
      <p:sp>
        <p:nvSpPr>
          <p:cNvPr id="27" name="Sisällön paikkamerkki 26"/>
          <p:cNvSpPr>
            <a:spLocks noGrp="1"/>
          </p:cNvSpPr>
          <p:nvPr>
            <p:ph idx="1"/>
          </p:nvPr>
        </p:nvSpPr>
        <p:spPr/>
        <p:txBody>
          <a:bodyPr/>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25" name="Päivämäärän paikkamerkki 24"/>
          <p:cNvSpPr>
            <a:spLocks noGrp="1"/>
          </p:cNvSpPr>
          <p:nvPr>
            <p:ph type="dt" sz="half" idx="10"/>
          </p:nvPr>
        </p:nvSpPr>
        <p:spPr/>
        <p:txBody>
          <a:bodyPr/>
          <a:lstStyle/>
          <a:p>
            <a:r>
              <a:rPr lang="fi-FI" smtClean="0"/>
              <a:t>27.4.2011</a:t>
            </a:r>
            <a:endParaRPr lang="fi-FI"/>
          </a:p>
        </p:txBody>
      </p:sp>
      <p:sp>
        <p:nvSpPr>
          <p:cNvPr id="19" name="Alatunnisteen paikkamerkki 18"/>
          <p:cNvSpPr>
            <a:spLocks noGrp="1"/>
          </p:cNvSpPr>
          <p:nvPr>
            <p:ph type="ftr" sz="quarter" idx="11"/>
          </p:nvPr>
        </p:nvSpPr>
        <p:spPr>
          <a:xfrm>
            <a:off x="3581400" y="76200"/>
            <a:ext cx="2895600" cy="288925"/>
          </a:xfrm>
        </p:spPr>
        <p:txBody>
          <a:bodyPr/>
          <a:lstStyle/>
          <a:p>
            <a:r>
              <a:rPr lang="fi-FI" smtClean="0"/>
              <a:t>Työkykypassiohjaajien koulutuspäivä Mika Kiiskinen Tampereen ammattiopisto</a:t>
            </a:r>
            <a:endParaRPr lang="fi-FI"/>
          </a:p>
        </p:txBody>
      </p:sp>
      <p:sp>
        <p:nvSpPr>
          <p:cNvPr id="16" name="Dian numeron paikkamerkki 15"/>
          <p:cNvSpPr>
            <a:spLocks noGrp="1"/>
          </p:cNvSpPr>
          <p:nvPr>
            <p:ph type="sldNum" sz="quarter" idx="12"/>
          </p:nvPr>
        </p:nvSpPr>
        <p:spPr>
          <a:xfrm>
            <a:off x="8229600" y="6473952"/>
            <a:ext cx="758952" cy="246888"/>
          </a:xfrm>
        </p:spPr>
        <p:txBody>
          <a:bodyPr/>
          <a:lstStyle/>
          <a:p>
            <a:fld id="{77AE7164-9EDA-4E07-B221-551D6F3E68A8}" type="slidenum">
              <a:rPr lang="fi-FI" smtClean="0"/>
              <a:pPr/>
              <a:t>‹#›</a:t>
            </a:fld>
            <a:endParaRPr lang="fi-FI"/>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Osan ylätunniste">
    <p:bg>
      <p:bgRef idx="1003">
        <a:schemeClr val="bg2"/>
      </p:bgRef>
    </p:bg>
    <p:spTree>
      <p:nvGrpSpPr>
        <p:cNvPr id="1" name=""/>
        <p:cNvGrpSpPr/>
        <p:nvPr/>
      </p:nvGrpSpPr>
      <p:grpSpPr>
        <a:xfrm>
          <a:off x="0" y="0"/>
          <a:ext cx="0" cy="0"/>
          <a:chOff x="0" y="0"/>
          <a:chExt cx="0" cy="0"/>
        </a:xfrm>
      </p:grpSpPr>
      <p:sp>
        <p:nvSpPr>
          <p:cNvPr id="7" name="Suora yhdysviiva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kstin paikkamerkki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i-FI" smtClean="0"/>
              <a:t>Muokkaa tekstin perustyylejä napsauttamalla</a:t>
            </a:r>
          </a:p>
        </p:txBody>
      </p:sp>
      <p:sp>
        <p:nvSpPr>
          <p:cNvPr id="19" name="Päivämäärän paikkamerkki 18"/>
          <p:cNvSpPr>
            <a:spLocks noGrp="1"/>
          </p:cNvSpPr>
          <p:nvPr>
            <p:ph type="dt" sz="half" idx="10"/>
          </p:nvPr>
        </p:nvSpPr>
        <p:spPr/>
        <p:txBody>
          <a:bodyPr/>
          <a:lstStyle/>
          <a:p>
            <a:r>
              <a:rPr lang="fi-FI" smtClean="0"/>
              <a:t>27.4.2011</a:t>
            </a:r>
            <a:endParaRPr lang="fi-FI"/>
          </a:p>
        </p:txBody>
      </p:sp>
      <p:sp>
        <p:nvSpPr>
          <p:cNvPr id="11" name="Alatunnisteen paikkamerkki 10"/>
          <p:cNvSpPr>
            <a:spLocks noGrp="1"/>
          </p:cNvSpPr>
          <p:nvPr>
            <p:ph type="ftr" sz="quarter" idx="11"/>
          </p:nvPr>
        </p:nvSpPr>
        <p:spPr/>
        <p:txBody>
          <a:bodyPr/>
          <a:lstStyle/>
          <a:p>
            <a:r>
              <a:rPr lang="fi-FI" smtClean="0"/>
              <a:t>Työkykypassiohjaajien koulutuspäivä Mika Kiiskinen Tampereen ammattiopisto</a:t>
            </a:r>
            <a:endParaRPr lang="fi-FI"/>
          </a:p>
        </p:txBody>
      </p:sp>
      <p:sp>
        <p:nvSpPr>
          <p:cNvPr id="16" name="Dian numeron paikkamerkki 15"/>
          <p:cNvSpPr>
            <a:spLocks noGrp="1"/>
          </p:cNvSpPr>
          <p:nvPr>
            <p:ph type="sldNum" sz="quarter" idx="12"/>
          </p:nvPr>
        </p:nvSpPr>
        <p:spPr/>
        <p:txBody>
          <a:bodyPr/>
          <a:lstStyle/>
          <a:p>
            <a:fld id="{77AE7164-9EDA-4E07-B221-551D6F3E68A8}" type="slidenum">
              <a:rPr lang="fi-FI" smtClean="0"/>
              <a:pPr/>
              <a:t>‹#›</a:t>
            </a:fld>
            <a:endParaRPr lang="fi-FI"/>
          </a:p>
        </p:txBody>
      </p:sp>
      <p:sp>
        <p:nvSpPr>
          <p:cNvPr id="8" name="Otsikko 7"/>
          <p:cNvSpPr>
            <a:spLocks noGrp="1"/>
          </p:cNvSpPr>
          <p:nvPr>
            <p:ph type="title"/>
          </p:nvPr>
        </p:nvSpPr>
        <p:spPr>
          <a:xfrm>
            <a:off x="180475" y="2947085"/>
            <a:ext cx="8686800" cy="1184825"/>
          </a:xfrm>
        </p:spPr>
        <p:txBody>
          <a:bodyPr rtlCol="0" anchor="t"/>
          <a:lstStyle>
            <a:lvl1pPr algn="r">
              <a:defRPr/>
            </a:lvl1pPr>
          </a:lstStyle>
          <a:p>
            <a:r>
              <a:rPr kumimoji="0" lang="fi-FI" smtClean="0"/>
              <a:t>Muokkaa perustyyl. napsautt.</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0" name="Otsikko 19"/>
          <p:cNvSpPr>
            <a:spLocks noGrp="1"/>
          </p:cNvSpPr>
          <p:nvPr>
            <p:ph type="title"/>
          </p:nvPr>
        </p:nvSpPr>
        <p:spPr>
          <a:xfrm>
            <a:off x="301752" y="457200"/>
            <a:ext cx="8686800" cy="841248"/>
          </a:xfrm>
        </p:spPr>
        <p:txBody>
          <a:bodyPr/>
          <a:lstStyle/>
          <a:p>
            <a:r>
              <a:rPr kumimoji="0" lang="fi-FI" smtClean="0"/>
              <a:t>Muokkaa perustyyl. napsautt.</a:t>
            </a:r>
            <a:endParaRPr kumimoji="0" lang="en-US"/>
          </a:p>
        </p:txBody>
      </p:sp>
      <p:sp>
        <p:nvSpPr>
          <p:cNvPr id="14" name="Sisällön paikkamerkki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13" name="Sisällön paikkamerkki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21" name="Päivämäärän paikkamerkki 20"/>
          <p:cNvSpPr>
            <a:spLocks noGrp="1"/>
          </p:cNvSpPr>
          <p:nvPr>
            <p:ph type="dt" sz="half" idx="10"/>
          </p:nvPr>
        </p:nvSpPr>
        <p:spPr/>
        <p:txBody>
          <a:bodyPr/>
          <a:lstStyle/>
          <a:p>
            <a:r>
              <a:rPr lang="fi-FI" smtClean="0"/>
              <a:t>27.4.2011</a:t>
            </a:r>
            <a:endParaRPr lang="fi-FI"/>
          </a:p>
        </p:txBody>
      </p:sp>
      <p:sp>
        <p:nvSpPr>
          <p:cNvPr id="10" name="Alatunnisteen paikkamerkki 9"/>
          <p:cNvSpPr>
            <a:spLocks noGrp="1"/>
          </p:cNvSpPr>
          <p:nvPr>
            <p:ph type="ftr" sz="quarter" idx="11"/>
          </p:nvPr>
        </p:nvSpPr>
        <p:spPr/>
        <p:txBody>
          <a:bodyPr/>
          <a:lstStyle/>
          <a:p>
            <a:r>
              <a:rPr lang="fi-FI" smtClean="0"/>
              <a:t>Työkykypassiohjaajien koulutuspäivä Mika Kiiskinen Tampereen ammattiopisto</a:t>
            </a:r>
            <a:endParaRPr lang="fi-FI"/>
          </a:p>
        </p:txBody>
      </p:sp>
      <p:sp>
        <p:nvSpPr>
          <p:cNvPr id="31" name="Dian numeron paikkamerkki 30"/>
          <p:cNvSpPr>
            <a:spLocks noGrp="1"/>
          </p:cNvSpPr>
          <p:nvPr>
            <p:ph type="sldNum" sz="quarter" idx="12"/>
          </p:nvPr>
        </p:nvSpPr>
        <p:spPr/>
        <p:txBody>
          <a:bodyPr/>
          <a:lstStyle/>
          <a:p>
            <a:fld id="{77AE7164-9EDA-4E07-B221-551D6F3E68A8}" type="slidenum">
              <a:rPr lang="fi-FI" smtClean="0"/>
              <a:pPr/>
              <a:t>‹#›</a:t>
            </a:fld>
            <a:endParaRPr lang="fi-FI"/>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tailu">
    <p:spTree>
      <p:nvGrpSpPr>
        <p:cNvPr id="1" name=""/>
        <p:cNvGrpSpPr/>
        <p:nvPr/>
      </p:nvGrpSpPr>
      <p:grpSpPr>
        <a:xfrm>
          <a:off x="0" y="0"/>
          <a:ext cx="0" cy="0"/>
          <a:chOff x="0" y="0"/>
          <a:chExt cx="0" cy="0"/>
        </a:xfrm>
      </p:grpSpPr>
      <p:sp>
        <p:nvSpPr>
          <p:cNvPr id="29" name="Otsikko 28"/>
          <p:cNvSpPr>
            <a:spLocks noGrp="1"/>
          </p:cNvSpPr>
          <p:nvPr>
            <p:ph type="title"/>
          </p:nvPr>
        </p:nvSpPr>
        <p:spPr>
          <a:xfrm>
            <a:off x="304800" y="5410200"/>
            <a:ext cx="8610600" cy="882650"/>
          </a:xfrm>
        </p:spPr>
        <p:txBody>
          <a:bodyPr anchor="ctr"/>
          <a:lstStyle>
            <a:lvl1pPr>
              <a:defRPr/>
            </a:lvl1pPr>
          </a:lstStyle>
          <a:p>
            <a:r>
              <a:rPr kumimoji="0" lang="fi-FI" smtClean="0"/>
              <a:t>Muokkaa perustyyl. napsautt.</a:t>
            </a:r>
            <a:endParaRPr kumimoji="0" lang="en-US"/>
          </a:p>
        </p:txBody>
      </p:sp>
      <p:sp>
        <p:nvSpPr>
          <p:cNvPr id="13" name="Tekstin paikkamerkki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i-FI" smtClean="0"/>
              <a:t>Muokkaa tekstin perustyylejä napsauttamalla</a:t>
            </a:r>
          </a:p>
        </p:txBody>
      </p:sp>
      <p:sp>
        <p:nvSpPr>
          <p:cNvPr id="25" name="Tekstin paikkamerkki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i-FI" smtClean="0"/>
              <a:t>Muokkaa tekstin perustyylejä napsauttamalla</a:t>
            </a:r>
          </a:p>
        </p:txBody>
      </p:sp>
      <p:sp>
        <p:nvSpPr>
          <p:cNvPr id="4" name="Sisällön paikkamerkki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28" name="Sisällön paikkamerkki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10" name="Päivämäärän paikkamerkki 9"/>
          <p:cNvSpPr>
            <a:spLocks noGrp="1"/>
          </p:cNvSpPr>
          <p:nvPr>
            <p:ph type="dt" sz="half" idx="10"/>
          </p:nvPr>
        </p:nvSpPr>
        <p:spPr/>
        <p:txBody>
          <a:bodyPr/>
          <a:lstStyle/>
          <a:p>
            <a:r>
              <a:rPr lang="fi-FI" smtClean="0"/>
              <a:t>27.4.2011</a:t>
            </a:r>
            <a:endParaRPr lang="fi-FI"/>
          </a:p>
        </p:txBody>
      </p:sp>
      <p:sp>
        <p:nvSpPr>
          <p:cNvPr id="6" name="Alatunnisteen paikkamerkki 5"/>
          <p:cNvSpPr>
            <a:spLocks noGrp="1"/>
          </p:cNvSpPr>
          <p:nvPr>
            <p:ph type="ftr" sz="quarter" idx="11"/>
          </p:nvPr>
        </p:nvSpPr>
        <p:spPr/>
        <p:txBody>
          <a:bodyPr/>
          <a:lstStyle/>
          <a:p>
            <a:r>
              <a:rPr lang="fi-FI" smtClean="0"/>
              <a:t>Työkykypassiohjaajien koulutuspäivä Mika Kiiskinen Tampereen ammattiopisto</a:t>
            </a:r>
            <a:endParaRPr lang="fi-FI"/>
          </a:p>
        </p:txBody>
      </p:sp>
      <p:sp>
        <p:nvSpPr>
          <p:cNvPr id="7" name="Dian numeron paikkamerkki 6"/>
          <p:cNvSpPr>
            <a:spLocks noGrp="1"/>
          </p:cNvSpPr>
          <p:nvPr>
            <p:ph type="sldNum" sz="quarter" idx="12"/>
          </p:nvPr>
        </p:nvSpPr>
        <p:spPr>
          <a:xfrm>
            <a:off x="8229600" y="6477000"/>
            <a:ext cx="762000" cy="246888"/>
          </a:xfrm>
        </p:spPr>
        <p:txBody>
          <a:bodyPr/>
          <a:lstStyle/>
          <a:p>
            <a:fld id="{77AE7164-9EDA-4E07-B221-551D6F3E68A8}" type="slidenum">
              <a:rPr lang="fi-FI" smtClean="0"/>
              <a:pPr/>
              <a:t>‹#›</a:t>
            </a:fld>
            <a:endParaRPr lang="fi-FI"/>
          </a:p>
        </p:txBody>
      </p:sp>
      <p:sp>
        <p:nvSpPr>
          <p:cNvPr id="11" name="Suora yhdysviiva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30" name="Otsikko 29"/>
          <p:cNvSpPr>
            <a:spLocks noGrp="1"/>
          </p:cNvSpPr>
          <p:nvPr>
            <p:ph type="title"/>
          </p:nvPr>
        </p:nvSpPr>
        <p:spPr>
          <a:xfrm>
            <a:off x="301752" y="457200"/>
            <a:ext cx="8686800" cy="841248"/>
          </a:xfrm>
        </p:spPr>
        <p:txBody>
          <a:bodyPr/>
          <a:lstStyle/>
          <a:p>
            <a:r>
              <a:rPr kumimoji="0" lang="fi-FI" smtClean="0"/>
              <a:t>Muokkaa perustyyl. napsautt.</a:t>
            </a:r>
            <a:endParaRPr kumimoji="0" lang="en-US"/>
          </a:p>
        </p:txBody>
      </p:sp>
      <p:sp>
        <p:nvSpPr>
          <p:cNvPr id="12" name="Päivämäärän paikkamerkki 11"/>
          <p:cNvSpPr>
            <a:spLocks noGrp="1"/>
          </p:cNvSpPr>
          <p:nvPr>
            <p:ph type="dt" sz="half" idx="10"/>
          </p:nvPr>
        </p:nvSpPr>
        <p:spPr/>
        <p:txBody>
          <a:bodyPr/>
          <a:lstStyle/>
          <a:p>
            <a:r>
              <a:rPr lang="fi-FI" smtClean="0"/>
              <a:t>27.4.2011</a:t>
            </a:r>
            <a:endParaRPr lang="fi-FI"/>
          </a:p>
        </p:txBody>
      </p:sp>
      <p:sp>
        <p:nvSpPr>
          <p:cNvPr id="21" name="Alatunnisteen paikkamerkki 20"/>
          <p:cNvSpPr>
            <a:spLocks noGrp="1"/>
          </p:cNvSpPr>
          <p:nvPr>
            <p:ph type="ftr" sz="quarter" idx="11"/>
          </p:nvPr>
        </p:nvSpPr>
        <p:spPr/>
        <p:txBody>
          <a:bodyPr/>
          <a:lstStyle/>
          <a:p>
            <a:r>
              <a:rPr lang="fi-FI" smtClean="0"/>
              <a:t>Työkykypassiohjaajien koulutuspäivä Mika Kiiskinen Tampereen ammattiopisto</a:t>
            </a:r>
            <a:endParaRPr lang="fi-FI"/>
          </a:p>
        </p:txBody>
      </p:sp>
      <p:sp>
        <p:nvSpPr>
          <p:cNvPr id="6" name="Dian numeron paikkamerkki 5"/>
          <p:cNvSpPr>
            <a:spLocks noGrp="1"/>
          </p:cNvSpPr>
          <p:nvPr>
            <p:ph type="sldNum" sz="quarter" idx="12"/>
          </p:nvPr>
        </p:nvSpPr>
        <p:spPr/>
        <p:txBody>
          <a:bodyPr/>
          <a:lstStyle/>
          <a:p>
            <a:fld id="{77AE7164-9EDA-4E07-B221-551D6F3E68A8}" type="slidenum">
              <a:rPr lang="fi-FI" smtClean="0"/>
              <a:pPr/>
              <a:t>‹#›</a:t>
            </a:fld>
            <a:endParaRPr lang="fi-FI"/>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Tyhjä">
    <p:spTree>
      <p:nvGrpSpPr>
        <p:cNvPr id="1" name=""/>
        <p:cNvGrpSpPr/>
        <p:nvPr/>
      </p:nvGrpSpPr>
      <p:grpSpPr>
        <a:xfrm>
          <a:off x="0" y="0"/>
          <a:ext cx="0" cy="0"/>
          <a:chOff x="0" y="0"/>
          <a:chExt cx="0" cy="0"/>
        </a:xfrm>
      </p:grpSpPr>
      <p:sp>
        <p:nvSpPr>
          <p:cNvPr id="3" name="Päivämäärän paikkamerkki 2"/>
          <p:cNvSpPr>
            <a:spLocks noGrp="1"/>
          </p:cNvSpPr>
          <p:nvPr>
            <p:ph type="dt" sz="half" idx="10"/>
          </p:nvPr>
        </p:nvSpPr>
        <p:spPr/>
        <p:txBody>
          <a:bodyPr/>
          <a:lstStyle/>
          <a:p>
            <a:r>
              <a:rPr lang="fi-FI" smtClean="0"/>
              <a:t>27.4.2011</a:t>
            </a:r>
            <a:endParaRPr lang="fi-FI"/>
          </a:p>
        </p:txBody>
      </p:sp>
      <p:sp>
        <p:nvSpPr>
          <p:cNvPr id="24" name="Alatunnisteen paikkamerkki 23"/>
          <p:cNvSpPr>
            <a:spLocks noGrp="1"/>
          </p:cNvSpPr>
          <p:nvPr>
            <p:ph type="ftr" sz="quarter" idx="11"/>
          </p:nvPr>
        </p:nvSpPr>
        <p:spPr/>
        <p:txBody>
          <a:bodyPr/>
          <a:lstStyle/>
          <a:p>
            <a:r>
              <a:rPr lang="fi-FI" smtClean="0"/>
              <a:t>Työkykypassiohjaajien koulutuspäivä Mika Kiiskinen Tampereen ammattiopisto</a:t>
            </a:r>
            <a:endParaRPr lang="fi-FI"/>
          </a:p>
        </p:txBody>
      </p:sp>
      <p:sp>
        <p:nvSpPr>
          <p:cNvPr id="7" name="Dian numeron paikkamerkki 6"/>
          <p:cNvSpPr>
            <a:spLocks noGrp="1"/>
          </p:cNvSpPr>
          <p:nvPr>
            <p:ph type="sldNum" sz="quarter" idx="12"/>
          </p:nvPr>
        </p:nvSpPr>
        <p:spPr/>
        <p:txBody>
          <a:bodyPr/>
          <a:lstStyle/>
          <a:p>
            <a:fld id="{77AE7164-9EDA-4E07-B221-551D6F3E68A8}" type="slidenum">
              <a:rPr lang="fi-FI" smtClean="0"/>
              <a:pPr/>
              <a:t>‹#›</a:t>
            </a:fld>
            <a:endParaRPr lang="fi-FI"/>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tsikollinen sisältö">
    <p:spTree>
      <p:nvGrpSpPr>
        <p:cNvPr id="1" name=""/>
        <p:cNvGrpSpPr/>
        <p:nvPr/>
      </p:nvGrpSpPr>
      <p:grpSpPr>
        <a:xfrm>
          <a:off x="0" y="0"/>
          <a:ext cx="0" cy="0"/>
          <a:chOff x="0" y="0"/>
          <a:chExt cx="0" cy="0"/>
        </a:xfrm>
      </p:grpSpPr>
      <p:sp>
        <p:nvSpPr>
          <p:cNvPr id="8" name="Suora yhdysviiva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tsikko 11"/>
          <p:cNvSpPr>
            <a:spLocks noGrp="1"/>
          </p:cNvSpPr>
          <p:nvPr>
            <p:ph type="title"/>
          </p:nvPr>
        </p:nvSpPr>
        <p:spPr>
          <a:xfrm>
            <a:off x="457200" y="5486400"/>
            <a:ext cx="8458200" cy="520700"/>
          </a:xfrm>
        </p:spPr>
        <p:txBody>
          <a:bodyPr anchor="ctr"/>
          <a:lstStyle>
            <a:lvl1pPr algn="l">
              <a:buNone/>
              <a:defRPr sz="2000" b="1"/>
            </a:lvl1pPr>
          </a:lstStyle>
          <a:p>
            <a:r>
              <a:rPr kumimoji="0" lang="fi-FI" smtClean="0"/>
              <a:t>Muokkaa perustyyl. napsautt.</a:t>
            </a:r>
            <a:endParaRPr kumimoji="0" lang="en-US"/>
          </a:p>
        </p:txBody>
      </p:sp>
      <p:sp>
        <p:nvSpPr>
          <p:cNvPr id="26" name="Tekstin paikkamerkki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fi-FI" smtClean="0"/>
              <a:t>Muokkaa tekstin perustyylejä napsauttamalla</a:t>
            </a:r>
          </a:p>
        </p:txBody>
      </p:sp>
      <p:sp>
        <p:nvSpPr>
          <p:cNvPr id="14" name="Sisällön paikkamerkki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25" name="Päivämäärän paikkamerkki 24"/>
          <p:cNvSpPr>
            <a:spLocks noGrp="1"/>
          </p:cNvSpPr>
          <p:nvPr>
            <p:ph type="dt" sz="half" idx="10"/>
          </p:nvPr>
        </p:nvSpPr>
        <p:spPr/>
        <p:txBody>
          <a:bodyPr/>
          <a:lstStyle/>
          <a:p>
            <a:r>
              <a:rPr lang="fi-FI" smtClean="0"/>
              <a:t>27.4.2011</a:t>
            </a:r>
            <a:endParaRPr lang="fi-FI"/>
          </a:p>
        </p:txBody>
      </p:sp>
      <p:sp>
        <p:nvSpPr>
          <p:cNvPr id="29" name="Alatunnisteen paikkamerkki 28"/>
          <p:cNvSpPr>
            <a:spLocks noGrp="1"/>
          </p:cNvSpPr>
          <p:nvPr>
            <p:ph type="ftr" sz="quarter" idx="11"/>
          </p:nvPr>
        </p:nvSpPr>
        <p:spPr/>
        <p:txBody>
          <a:bodyPr/>
          <a:lstStyle/>
          <a:p>
            <a:r>
              <a:rPr lang="fi-FI" smtClean="0"/>
              <a:t>Työkykypassiohjaajien koulutuspäivä Mika Kiiskinen Tampereen ammattiopisto</a:t>
            </a:r>
            <a:endParaRPr lang="fi-FI"/>
          </a:p>
        </p:txBody>
      </p:sp>
      <p:sp>
        <p:nvSpPr>
          <p:cNvPr id="7" name="Dian numeron paikkamerkki 6"/>
          <p:cNvSpPr>
            <a:spLocks noGrp="1"/>
          </p:cNvSpPr>
          <p:nvPr>
            <p:ph type="sldNum" sz="quarter" idx="12"/>
          </p:nvPr>
        </p:nvSpPr>
        <p:spPr/>
        <p:txBody>
          <a:bodyPr/>
          <a:lstStyle/>
          <a:p>
            <a:fld id="{77AE7164-9EDA-4E07-B221-551D6F3E68A8}" type="slidenum">
              <a:rPr lang="fi-FI" smtClean="0"/>
              <a:pPr/>
              <a:t>‹#›</a:t>
            </a:fld>
            <a:endParaRPr lang="fi-FI"/>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tsikollinen kuva">
    <p:spTree>
      <p:nvGrpSpPr>
        <p:cNvPr id="1" name=""/>
        <p:cNvGrpSpPr/>
        <p:nvPr/>
      </p:nvGrpSpPr>
      <p:grpSpPr>
        <a:xfrm>
          <a:off x="0" y="0"/>
          <a:ext cx="0" cy="0"/>
          <a:chOff x="0" y="0"/>
          <a:chExt cx="0" cy="0"/>
        </a:xfrm>
      </p:grpSpPr>
      <p:sp>
        <p:nvSpPr>
          <p:cNvPr id="13" name="Kuvan paikkamerkki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fi-FI" smtClean="0"/>
              <a:t>Lisää kuva napsauttamalla kuvaketta</a:t>
            </a:r>
            <a:endParaRPr kumimoji="0" lang="en-US" dirty="0"/>
          </a:p>
        </p:txBody>
      </p:sp>
      <p:sp>
        <p:nvSpPr>
          <p:cNvPr id="7" name="Päivämäärän paikkamerkki 6"/>
          <p:cNvSpPr>
            <a:spLocks noGrp="1"/>
          </p:cNvSpPr>
          <p:nvPr>
            <p:ph type="dt" sz="half" idx="10"/>
          </p:nvPr>
        </p:nvSpPr>
        <p:spPr/>
        <p:txBody>
          <a:bodyPr/>
          <a:lstStyle/>
          <a:p>
            <a:r>
              <a:rPr lang="fi-FI" smtClean="0"/>
              <a:t>27.4.2011</a:t>
            </a:r>
            <a:endParaRPr lang="fi-FI"/>
          </a:p>
        </p:txBody>
      </p:sp>
      <p:sp>
        <p:nvSpPr>
          <p:cNvPr id="5" name="Alatunnisteen paikkamerkki 4"/>
          <p:cNvSpPr>
            <a:spLocks noGrp="1"/>
          </p:cNvSpPr>
          <p:nvPr>
            <p:ph type="ftr" sz="quarter" idx="11"/>
          </p:nvPr>
        </p:nvSpPr>
        <p:spPr/>
        <p:txBody>
          <a:bodyPr/>
          <a:lstStyle/>
          <a:p>
            <a:r>
              <a:rPr lang="fi-FI" smtClean="0"/>
              <a:t>Työkykypassiohjaajien koulutuspäivä Mika Kiiskinen Tampereen ammattiopisto</a:t>
            </a:r>
            <a:endParaRPr lang="fi-FI"/>
          </a:p>
        </p:txBody>
      </p:sp>
      <p:sp>
        <p:nvSpPr>
          <p:cNvPr id="31" name="Dian numeron paikkamerkki 30"/>
          <p:cNvSpPr>
            <a:spLocks noGrp="1"/>
          </p:cNvSpPr>
          <p:nvPr>
            <p:ph type="sldNum" sz="quarter" idx="12"/>
          </p:nvPr>
        </p:nvSpPr>
        <p:spPr/>
        <p:txBody>
          <a:bodyPr/>
          <a:lstStyle/>
          <a:p>
            <a:fld id="{77AE7164-9EDA-4E07-B221-551D6F3E68A8}" type="slidenum">
              <a:rPr lang="fi-FI" smtClean="0"/>
              <a:pPr/>
              <a:t>‹#›</a:t>
            </a:fld>
            <a:endParaRPr lang="fi-FI"/>
          </a:p>
        </p:txBody>
      </p:sp>
      <p:sp>
        <p:nvSpPr>
          <p:cNvPr id="17" name="Otsikko 16"/>
          <p:cNvSpPr>
            <a:spLocks noGrp="1"/>
          </p:cNvSpPr>
          <p:nvPr>
            <p:ph type="title"/>
          </p:nvPr>
        </p:nvSpPr>
        <p:spPr>
          <a:xfrm>
            <a:off x="381000" y="4993760"/>
            <a:ext cx="5867400" cy="522288"/>
          </a:xfrm>
        </p:spPr>
        <p:txBody>
          <a:bodyPr anchor="ctr"/>
          <a:lstStyle>
            <a:lvl1pPr algn="l">
              <a:buNone/>
              <a:defRPr sz="2000" b="1"/>
            </a:lvl1pPr>
          </a:lstStyle>
          <a:p>
            <a:r>
              <a:rPr kumimoji="0" lang="fi-FI" smtClean="0"/>
              <a:t>Muokkaa perustyyl. napsautt.</a:t>
            </a:r>
            <a:endParaRPr kumimoji="0" lang="en-US"/>
          </a:p>
        </p:txBody>
      </p:sp>
      <p:sp>
        <p:nvSpPr>
          <p:cNvPr id="26" name="Tekstin paikkamerkki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fi-FI" smtClean="0"/>
              <a:t>Muokkaa tekstin perustyylejä napsauttamalla</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uora yhdysviiva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kstin paikkamerkki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fi-FI" smtClean="0"/>
              <a:t>Muokkaa tekstin perustyylejä napsauttamalla</a:t>
            </a:r>
          </a:p>
          <a:p>
            <a:pPr lvl="1" eaLnBrk="1" latinLnBrk="0" hangingPunct="1"/>
            <a:r>
              <a:rPr kumimoji="0" lang="fi-FI" smtClean="0"/>
              <a:t>toinen taso</a:t>
            </a:r>
          </a:p>
          <a:p>
            <a:pPr lvl="2" eaLnBrk="1" latinLnBrk="0" hangingPunct="1"/>
            <a:r>
              <a:rPr kumimoji="0" lang="fi-FI" smtClean="0"/>
              <a:t>kolmas taso</a:t>
            </a:r>
          </a:p>
          <a:p>
            <a:pPr lvl="3" eaLnBrk="1" latinLnBrk="0" hangingPunct="1"/>
            <a:r>
              <a:rPr kumimoji="0" lang="fi-FI" smtClean="0"/>
              <a:t>neljäs taso</a:t>
            </a:r>
          </a:p>
          <a:p>
            <a:pPr lvl="4" eaLnBrk="1" latinLnBrk="0" hangingPunct="1"/>
            <a:r>
              <a:rPr kumimoji="0" lang="fi-FI" smtClean="0"/>
              <a:t>viides taso</a:t>
            </a:r>
            <a:endParaRPr kumimoji="0" lang="en-US"/>
          </a:p>
        </p:txBody>
      </p:sp>
      <p:sp>
        <p:nvSpPr>
          <p:cNvPr id="11" name="Päivämäärän paikkamerkki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r>
              <a:rPr lang="fi-FI" smtClean="0"/>
              <a:t>27.4.2011</a:t>
            </a:r>
            <a:endParaRPr lang="fi-FI"/>
          </a:p>
        </p:txBody>
      </p:sp>
      <p:sp>
        <p:nvSpPr>
          <p:cNvPr id="28" name="Alatunnisteen paikkamerkki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r>
              <a:rPr lang="fi-FI" smtClean="0"/>
              <a:t>Työkykypassiohjaajien koulutuspäivä Mika Kiiskinen Tampereen ammattiopisto</a:t>
            </a:r>
            <a:endParaRPr lang="fi-FI"/>
          </a:p>
        </p:txBody>
      </p:sp>
      <p:sp>
        <p:nvSpPr>
          <p:cNvPr id="5" name="Dian numeron paikkamerkki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77AE7164-9EDA-4E07-B221-551D6F3E68A8}" type="slidenum">
              <a:rPr lang="fi-FI" smtClean="0"/>
              <a:pPr/>
              <a:t>‹#›</a:t>
            </a:fld>
            <a:endParaRPr lang="fi-FI"/>
          </a:p>
        </p:txBody>
      </p:sp>
      <p:sp>
        <p:nvSpPr>
          <p:cNvPr id="10" name="Otsikon paikkamerkki 9"/>
          <p:cNvSpPr>
            <a:spLocks noGrp="1"/>
          </p:cNvSpPr>
          <p:nvPr>
            <p:ph type="title"/>
          </p:nvPr>
        </p:nvSpPr>
        <p:spPr>
          <a:xfrm>
            <a:off x="304800" y="457200"/>
            <a:ext cx="8686800" cy="838200"/>
          </a:xfrm>
          <a:prstGeom prst="rect">
            <a:avLst/>
          </a:prstGeom>
        </p:spPr>
        <p:txBody>
          <a:bodyPr vert="horz" anchor="ctr">
            <a:normAutofit/>
          </a:bodyPr>
          <a:lstStyle/>
          <a:p>
            <a:r>
              <a:rPr kumimoji="0" lang="fi-FI" smtClean="0"/>
              <a:t>Muokkaa perustyyl. napsautt.</a:t>
            </a:r>
            <a:endParaRPr kumimoji="0" lang="en-US"/>
          </a:p>
        </p:txBody>
      </p:sp>
      <p:sp>
        <p:nvSpPr>
          <p:cNvPr id="9" name="Suora yhdysviiva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uora yhdysviiva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image" Target="../media/image11.wmf"/><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alpo.fi/fi/index.php?cat=2&amp;page=52&amp;subpage=242" TargetMode="External"/><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dirty="0" smtClean="0"/>
              <a:t>Alpo-kurssi </a:t>
            </a:r>
            <a:r>
              <a:rPr lang="fi-FI" dirty="0" err="1" smtClean="0"/>
              <a:t>taossa</a:t>
            </a:r>
            <a:endParaRPr lang="fi-FI" dirty="0"/>
          </a:p>
        </p:txBody>
      </p:sp>
      <p:sp>
        <p:nvSpPr>
          <p:cNvPr id="3" name="Alaotsikko 2"/>
          <p:cNvSpPr>
            <a:spLocks noGrp="1"/>
          </p:cNvSpPr>
          <p:nvPr>
            <p:ph type="subTitle" idx="1"/>
          </p:nvPr>
        </p:nvSpPr>
        <p:spPr/>
        <p:txBody>
          <a:bodyPr/>
          <a:lstStyle/>
          <a:p>
            <a:r>
              <a:rPr lang="fi-FI" dirty="0" smtClean="0"/>
              <a:t>Ammatillisuus - Lähihoitajan työssä jaksaminen videoelokuvaksi</a:t>
            </a:r>
            <a:endParaRPr lang="fi-FI" dirty="0"/>
          </a:p>
        </p:txBody>
      </p:sp>
      <p:sp>
        <p:nvSpPr>
          <p:cNvPr id="1026" name="Film"/>
          <p:cNvSpPr>
            <a:spLocks noEditPoints="1" noChangeArrowheads="1"/>
          </p:cNvSpPr>
          <p:nvPr/>
        </p:nvSpPr>
        <p:spPr bwMode="auto">
          <a:xfrm>
            <a:off x="3563888" y="908720"/>
            <a:ext cx="1809750" cy="2895600"/>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4960 w 21600"/>
              <a:gd name="T17" fmla="*/ 8129 h 21600"/>
              <a:gd name="T18" fmla="*/ 17079 w 21600"/>
              <a:gd name="T19" fmla="*/ 1342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extrusionOk="0">
                <a:moveTo>
                  <a:pt x="21600" y="0"/>
                </a:moveTo>
                <a:lnTo>
                  <a:pt x="21600" y="21600"/>
                </a:lnTo>
                <a:lnTo>
                  <a:pt x="0" y="21600"/>
                </a:lnTo>
                <a:lnTo>
                  <a:pt x="0" y="0"/>
                </a:lnTo>
                <a:lnTo>
                  <a:pt x="21600" y="0"/>
                </a:lnTo>
                <a:close/>
              </a:path>
              <a:path w="21600" h="21600" extrusionOk="0">
                <a:moveTo>
                  <a:pt x="3014" y="21600"/>
                </a:moveTo>
                <a:lnTo>
                  <a:pt x="3014" y="0"/>
                </a:lnTo>
                <a:lnTo>
                  <a:pt x="0" y="0"/>
                </a:lnTo>
                <a:lnTo>
                  <a:pt x="0" y="21600"/>
                </a:lnTo>
                <a:lnTo>
                  <a:pt x="3014" y="21600"/>
                </a:lnTo>
                <a:close/>
              </a:path>
              <a:path w="21600" h="21600" extrusionOk="0">
                <a:moveTo>
                  <a:pt x="21600" y="21600"/>
                </a:moveTo>
                <a:lnTo>
                  <a:pt x="21600" y="0"/>
                </a:lnTo>
                <a:lnTo>
                  <a:pt x="18586" y="0"/>
                </a:lnTo>
                <a:lnTo>
                  <a:pt x="18586" y="21600"/>
                </a:lnTo>
                <a:lnTo>
                  <a:pt x="21600" y="21600"/>
                </a:lnTo>
                <a:close/>
              </a:path>
              <a:path w="21600" h="21600" extrusionOk="0">
                <a:moveTo>
                  <a:pt x="6028" y="6574"/>
                </a:moveTo>
                <a:lnTo>
                  <a:pt x="15572" y="6574"/>
                </a:lnTo>
                <a:lnTo>
                  <a:pt x="16074" y="6574"/>
                </a:lnTo>
                <a:lnTo>
                  <a:pt x="16326" y="6457"/>
                </a:lnTo>
                <a:lnTo>
                  <a:pt x="16577" y="6339"/>
                </a:lnTo>
                <a:lnTo>
                  <a:pt x="16828" y="6222"/>
                </a:lnTo>
                <a:lnTo>
                  <a:pt x="17079" y="6222"/>
                </a:lnTo>
                <a:lnTo>
                  <a:pt x="17330" y="5987"/>
                </a:lnTo>
                <a:lnTo>
                  <a:pt x="17330" y="5870"/>
                </a:lnTo>
                <a:lnTo>
                  <a:pt x="17581" y="5635"/>
                </a:lnTo>
                <a:lnTo>
                  <a:pt x="17581" y="1526"/>
                </a:lnTo>
                <a:lnTo>
                  <a:pt x="17330" y="1291"/>
                </a:lnTo>
                <a:lnTo>
                  <a:pt x="17330" y="1174"/>
                </a:lnTo>
                <a:lnTo>
                  <a:pt x="17079" y="1057"/>
                </a:lnTo>
                <a:lnTo>
                  <a:pt x="16828" y="939"/>
                </a:lnTo>
                <a:lnTo>
                  <a:pt x="16577" y="822"/>
                </a:lnTo>
                <a:lnTo>
                  <a:pt x="16326" y="704"/>
                </a:lnTo>
                <a:lnTo>
                  <a:pt x="16074" y="704"/>
                </a:lnTo>
                <a:lnTo>
                  <a:pt x="15572" y="587"/>
                </a:lnTo>
                <a:lnTo>
                  <a:pt x="6028" y="587"/>
                </a:lnTo>
                <a:lnTo>
                  <a:pt x="5526" y="704"/>
                </a:lnTo>
                <a:lnTo>
                  <a:pt x="5274" y="704"/>
                </a:lnTo>
                <a:lnTo>
                  <a:pt x="5023" y="822"/>
                </a:lnTo>
                <a:lnTo>
                  <a:pt x="4772" y="939"/>
                </a:lnTo>
                <a:lnTo>
                  <a:pt x="4521" y="1057"/>
                </a:lnTo>
                <a:lnTo>
                  <a:pt x="4270" y="1174"/>
                </a:lnTo>
                <a:lnTo>
                  <a:pt x="4270" y="1291"/>
                </a:lnTo>
                <a:lnTo>
                  <a:pt x="4019" y="1526"/>
                </a:lnTo>
                <a:lnTo>
                  <a:pt x="4019" y="5635"/>
                </a:lnTo>
                <a:lnTo>
                  <a:pt x="4270" y="5870"/>
                </a:lnTo>
                <a:lnTo>
                  <a:pt x="4270" y="5987"/>
                </a:lnTo>
                <a:lnTo>
                  <a:pt x="4521" y="6222"/>
                </a:lnTo>
                <a:lnTo>
                  <a:pt x="4772" y="6222"/>
                </a:lnTo>
                <a:lnTo>
                  <a:pt x="5023" y="6339"/>
                </a:lnTo>
                <a:lnTo>
                  <a:pt x="5274" y="6457"/>
                </a:lnTo>
                <a:lnTo>
                  <a:pt x="5526" y="6574"/>
                </a:lnTo>
                <a:lnTo>
                  <a:pt x="6028" y="6574"/>
                </a:lnTo>
                <a:close/>
              </a:path>
              <a:path w="21600" h="21600" extrusionOk="0">
                <a:moveTo>
                  <a:pt x="6028" y="13617"/>
                </a:moveTo>
                <a:lnTo>
                  <a:pt x="15572" y="13617"/>
                </a:lnTo>
                <a:lnTo>
                  <a:pt x="16074" y="13617"/>
                </a:lnTo>
                <a:lnTo>
                  <a:pt x="16326" y="13617"/>
                </a:lnTo>
                <a:lnTo>
                  <a:pt x="16577" y="13500"/>
                </a:lnTo>
                <a:lnTo>
                  <a:pt x="16828" y="13383"/>
                </a:lnTo>
                <a:lnTo>
                  <a:pt x="17079" y="13265"/>
                </a:lnTo>
                <a:lnTo>
                  <a:pt x="17330" y="13148"/>
                </a:lnTo>
                <a:lnTo>
                  <a:pt x="17330" y="12913"/>
                </a:lnTo>
                <a:lnTo>
                  <a:pt x="17581" y="12796"/>
                </a:lnTo>
                <a:lnTo>
                  <a:pt x="17581" y="8687"/>
                </a:lnTo>
                <a:lnTo>
                  <a:pt x="17330" y="8452"/>
                </a:lnTo>
                <a:lnTo>
                  <a:pt x="17330" y="8335"/>
                </a:lnTo>
                <a:lnTo>
                  <a:pt x="17079" y="8217"/>
                </a:lnTo>
                <a:lnTo>
                  <a:pt x="16828" y="7983"/>
                </a:lnTo>
                <a:lnTo>
                  <a:pt x="16577" y="7983"/>
                </a:lnTo>
                <a:lnTo>
                  <a:pt x="16326" y="7865"/>
                </a:lnTo>
                <a:lnTo>
                  <a:pt x="16074" y="7865"/>
                </a:lnTo>
                <a:lnTo>
                  <a:pt x="15572" y="7748"/>
                </a:lnTo>
                <a:lnTo>
                  <a:pt x="6028" y="7748"/>
                </a:lnTo>
                <a:lnTo>
                  <a:pt x="5526" y="7865"/>
                </a:lnTo>
                <a:lnTo>
                  <a:pt x="5274" y="7865"/>
                </a:lnTo>
                <a:lnTo>
                  <a:pt x="5023" y="7983"/>
                </a:lnTo>
                <a:lnTo>
                  <a:pt x="4772" y="7983"/>
                </a:lnTo>
                <a:lnTo>
                  <a:pt x="4521" y="8217"/>
                </a:lnTo>
                <a:lnTo>
                  <a:pt x="4270" y="8335"/>
                </a:lnTo>
                <a:lnTo>
                  <a:pt x="4270" y="8452"/>
                </a:lnTo>
                <a:lnTo>
                  <a:pt x="4019" y="8687"/>
                </a:lnTo>
                <a:lnTo>
                  <a:pt x="4019" y="12796"/>
                </a:lnTo>
                <a:lnTo>
                  <a:pt x="4270" y="12913"/>
                </a:lnTo>
                <a:lnTo>
                  <a:pt x="4270" y="13148"/>
                </a:lnTo>
                <a:lnTo>
                  <a:pt x="4521" y="13265"/>
                </a:lnTo>
                <a:lnTo>
                  <a:pt x="4772" y="13383"/>
                </a:lnTo>
                <a:lnTo>
                  <a:pt x="5023" y="13500"/>
                </a:lnTo>
                <a:lnTo>
                  <a:pt x="5274" y="13617"/>
                </a:lnTo>
                <a:lnTo>
                  <a:pt x="5526" y="13617"/>
                </a:lnTo>
                <a:lnTo>
                  <a:pt x="6028" y="13617"/>
                </a:lnTo>
                <a:close/>
              </a:path>
              <a:path w="21600" h="21600" extrusionOk="0">
                <a:moveTo>
                  <a:pt x="6028" y="20778"/>
                </a:moveTo>
                <a:lnTo>
                  <a:pt x="15572" y="20778"/>
                </a:lnTo>
                <a:lnTo>
                  <a:pt x="16074" y="20778"/>
                </a:lnTo>
                <a:lnTo>
                  <a:pt x="16326" y="20661"/>
                </a:lnTo>
                <a:lnTo>
                  <a:pt x="16577" y="20661"/>
                </a:lnTo>
                <a:lnTo>
                  <a:pt x="16828" y="20543"/>
                </a:lnTo>
                <a:lnTo>
                  <a:pt x="17079" y="20426"/>
                </a:lnTo>
                <a:lnTo>
                  <a:pt x="17330" y="20309"/>
                </a:lnTo>
                <a:lnTo>
                  <a:pt x="17330" y="20074"/>
                </a:lnTo>
                <a:lnTo>
                  <a:pt x="17581" y="19957"/>
                </a:lnTo>
                <a:lnTo>
                  <a:pt x="17581" y="15730"/>
                </a:lnTo>
                <a:lnTo>
                  <a:pt x="17330" y="15613"/>
                </a:lnTo>
                <a:lnTo>
                  <a:pt x="17330" y="15378"/>
                </a:lnTo>
                <a:lnTo>
                  <a:pt x="17079" y="15378"/>
                </a:lnTo>
                <a:lnTo>
                  <a:pt x="16828" y="15143"/>
                </a:lnTo>
                <a:lnTo>
                  <a:pt x="16577" y="15026"/>
                </a:lnTo>
                <a:lnTo>
                  <a:pt x="16326" y="15026"/>
                </a:lnTo>
                <a:lnTo>
                  <a:pt x="16074" y="15026"/>
                </a:lnTo>
                <a:lnTo>
                  <a:pt x="15572" y="14909"/>
                </a:lnTo>
                <a:lnTo>
                  <a:pt x="6028" y="14909"/>
                </a:lnTo>
                <a:lnTo>
                  <a:pt x="5526" y="15026"/>
                </a:lnTo>
                <a:lnTo>
                  <a:pt x="5274" y="15026"/>
                </a:lnTo>
                <a:lnTo>
                  <a:pt x="5023" y="15026"/>
                </a:lnTo>
                <a:lnTo>
                  <a:pt x="4772" y="15143"/>
                </a:lnTo>
                <a:lnTo>
                  <a:pt x="4521" y="15378"/>
                </a:lnTo>
                <a:lnTo>
                  <a:pt x="4270" y="15378"/>
                </a:lnTo>
                <a:lnTo>
                  <a:pt x="4270" y="15613"/>
                </a:lnTo>
                <a:lnTo>
                  <a:pt x="4019" y="15730"/>
                </a:lnTo>
                <a:lnTo>
                  <a:pt x="4019" y="19957"/>
                </a:lnTo>
                <a:lnTo>
                  <a:pt x="4270" y="20074"/>
                </a:lnTo>
                <a:lnTo>
                  <a:pt x="4270" y="20309"/>
                </a:lnTo>
                <a:lnTo>
                  <a:pt x="4521" y="20426"/>
                </a:lnTo>
                <a:lnTo>
                  <a:pt x="4772" y="20543"/>
                </a:lnTo>
                <a:lnTo>
                  <a:pt x="5023" y="20661"/>
                </a:lnTo>
                <a:lnTo>
                  <a:pt x="5274" y="20661"/>
                </a:lnTo>
                <a:lnTo>
                  <a:pt x="5526" y="20778"/>
                </a:lnTo>
                <a:lnTo>
                  <a:pt x="6028" y="20778"/>
                </a:lnTo>
                <a:close/>
              </a:path>
              <a:path w="21600" h="21600" extrusionOk="0">
                <a:moveTo>
                  <a:pt x="753" y="1291"/>
                </a:moveTo>
                <a:lnTo>
                  <a:pt x="2260" y="1291"/>
                </a:lnTo>
                <a:lnTo>
                  <a:pt x="2260" y="235"/>
                </a:lnTo>
                <a:lnTo>
                  <a:pt x="753" y="235"/>
                </a:lnTo>
                <a:lnTo>
                  <a:pt x="753" y="1291"/>
                </a:lnTo>
                <a:close/>
              </a:path>
              <a:path w="21600" h="21600" extrusionOk="0">
                <a:moveTo>
                  <a:pt x="753" y="2700"/>
                </a:moveTo>
                <a:lnTo>
                  <a:pt x="2260" y="2700"/>
                </a:lnTo>
                <a:lnTo>
                  <a:pt x="2260" y="1643"/>
                </a:lnTo>
                <a:lnTo>
                  <a:pt x="753" y="1643"/>
                </a:lnTo>
                <a:lnTo>
                  <a:pt x="753" y="2700"/>
                </a:lnTo>
                <a:close/>
              </a:path>
              <a:path w="21600" h="21600" extrusionOk="0">
                <a:moveTo>
                  <a:pt x="753" y="4109"/>
                </a:moveTo>
                <a:lnTo>
                  <a:pt x="2260" y="4109"/>
                </a:lnTo>
                <a:lnTo>
                  <a:pt x="2260" y="3052"/>
                </a:lnTo>
                <a:lnTo>
                  <a:pt x="753" y="3052"/>
                </a:lnTo>
                <a:lnTo>
                  <a:pt x="753" y="4109"/>
                </a:lnTo>
                <a:close/>
              </a:path>
              <a:path w="21600" h="21600" extrusionOk="0">
                <a:moveTo>
                  <a:pt x="753" y="5517"/>
                </a:moveTo>
                <a:lnTo>
                  <a:pt x="2260" y="5517"/>
                </a:lnTo>
                <a:lnTo>
                  <a:pt x="2260" y="4461"/>
                </a:lnTo>
                <a:lnTo>
                  <a:pt x="753" y="4461"/>
                </a:lnTo>
                <a:lnTo>
                  <a:pt x="753" y="5517"/>
                </a:lnTo>
                <a:close/>
              </a:path>
              <a:path w="21600" h="21600" extrusionOk="0">
                <a:moveTo>
                  <a:pt x="753" y="6926"/>
                </a:moveTo>
                <a:lnTo>
                  <a:pt x="2260" y="6926"/>
                </a:lnTo>
                <a:lnTo>
                  <a:pt x="2260" y="5870"/>
                </a:lnTo>
                <a:lnTo>
                  <a:pt x="753" y="5870"/>
                </a:lnTo>
                <a:lnTo>
                  <a:pt x="753" y="6926"/>
                </a:lnTo>
                <a:close/>
              </a:path>
              <a:path w="21600" h="21600" extrusionOk="0">
                <a:moveTo>
                  <a:pt x="753" y="8335"/>
                </a:moveTo>
                <a:lnTo>
                  <a:pt x="2260" y="8335"/>
                </a:lnTo>
                <a:lnTo>
                  <a:pt x="2260" y="7278"/>
                </a:lnTo>
                <a:lnTo>
                  <a:pt x="753" y="7278"/>
                </a:lnTo>
                <a:lnTo>
                  <a:pt x="753" y="8335"/>
                </a:lnTo>
                <a:close/>
              </a:path>
              <a:path w="21600" h="21600" extrusionOk="0">
                <a:moveTo>
                  <a:pt x="753" y="9743"/>
                </a:moveTo>
                <a:lnTo>
                  <a:pt x="2260" y="9743"/>
                </a:lnTo>
                <a:lnTo>
                  <a:pt x="2260" y="8687"/>
                </a:lnTo>
                <a:lnTo>
                  <a:pt x="753" y="8687"/>
                </a:lnTo>
                <a:lnTo>
                  <a:pt x="753" y="9743"/>
                </a:lnTo>
                <a:close/>
              </a:path>
              <a:path w="21600" h="21600" extrusionOk="0">
                <a:moveTo>
                  <a:pt x="753" y="11152"/>
                </a:moveTo>
                <a:lnTo>
                  <a:pt x="2260" y="11152"/>
                </a:lnTo>
                <a:lnTo>
                  <a:pt x="2260" y="10096"/>
                </a:lnTo>
                <a:lnTo>
                  <a:pt x="753" y="10096"/>
                </a:lnTo>
                <a:lnTo>
                  <a:pt x="753" y="11152"/>
                </a:lnTo>
                <a:close/>
              </a:path>
              <a:path w="21600" h="21600" extrusionOk="0">
                <a:moveTo>
                  <a:pt x="753" y="12561"/>
                </a:moveTo>
                <a:lnTo>
                  <a:pt x="2260" y="12561"/>
                </a:lnTo>
                <a:lnTo>
                  <a:pt x="2260" y="11504"/>
                </a:lnTo>
                <a:lnTo>
                  <a:pt x="753" y="11504"/>
                </a:lnTo>
                <a:lnTo>
                  <a:pt x="753" y="12561"/>
                </a:lnTo>
                <a:close/>
              </a:path>
              <a:path w="21600" h="21600" extrusionOk="0">
                <a:moveTo>
                  <a:pt x="753" y="13970"/>
                </a:moveTo>
                <a:lnTo>
                  <a:pt x="2260" y="13970"/>
                </a:lnTo>
                <a:lnTo>
                  <a:pt x="2260" y="12913"/>
                </a:lnTo>
                <a:lnTo>
                  <a:pt x="753" y="12913"/>
                </a:lnTo>
                <a:lnTo>
                  <a:pt x="753" y="13970"/>
                </a:lnTo>
                <a:close/>
              </a:path>
              <a:path w="21600" h="21600" extrusionOk="0">
                <a:moveTo>
                  <a:pt x="753" y="15378"/>
                </a:moveTo>
                <a:lnTo>
                  <a:pt x="2260" y="15378"/>
                </a:lnTo>
                <a:lnTo>
                  <a:pt x="2260" y="14322"/>
                </a:lnTo>
                <a:lnTo>
                  <a:pt x="753" y="14322"/>
                </a:lnTo>
                <a:lnTo>
                  <a:pt x="753" y="15378"/>
                </a:lnTo>
                <a:close/>
              </a:path>
              <a:path w="21600" h="21600" extrusionOk="0">
                <a:moveTo>
                  <a:pt x="753" y="16787"/>
                </a:moveTo>
                <a:lnTo>
                  <a:pt x="2260" y="16787"/>
                </a:lnTo>
                <a:lnTo>
                  <a:pt x="2260" y="15730"/>
                </a:lnTo>
                <a:lnTo>
                  <a:pt x="753" y="15730"/>
                </a:lnTo>
                <a:lnTo>
                  <a:pt x="753" y="16787"/>
                </a:lnTo>
                <a:close/>
              </a:path>
              <a:path w="21600" h="21600" extrusionOk="0">
                <a:moveTo>
                  <a:pt x="753" y="18196"/>
                </a:moveTo>
                <a:lnTo>
                  <a:pt x="2260" y="18196"/>
                </a:lnTo>
                <a:lnTo>
                  <a:pt x="2260" y="17139"/>
                </a:lnTo>
                <a:lnTo>
                  <a:pt x="753" y="17139"/>
                </a:lnTo>
                <a:lnTo>
                  <a:pt x="753" y="18196"/>
                </a:lnTo>
                <a:close/>
              </a:path>
              <a:path w="21600" h="21600" extrusionOk="0">
                <a:moveTo>
                  <a:pt x="753" y="19604"/>
                </a:moveTo>
                <a:lnTo>
                  <a:pt x="2260" y="19604"/>
                </a:lnTo>
                <a:lnTo>
                  <a:pt x="2260" y="18548"/>
                </a:lnTo>
                <a:lnTo>
                  <a:pt x="753" y="18548"/>
                </a:lnTo>
                <a:lnTo>
                  <a:pt x="753" y="19604"/>
                </a:lnTo>
                <a:close/>
              </a:path>
              <a:path w="21600" h="21600" extrusionOk="0">
                <a:moveTo>
                  <a:pt x="753" y="21013"/>
                </a:moveTo>
                <a:lnTo>
                  <a:pt x="2260" y="21013"/>
                </a:lnTo>
                <a:lnTo>
                  <a:pt x="2260" y="19957"/>
                </a:lnTo>
                <a:lnTo>
                  <a:pt x="753" y="19957"/>
                </a:lnTo>
                <a:lnTo>
                  <a:pt x="753" y="21013"/>
                </a:lnTo>
                <a:close/>
              </a:path>
              <a:path w="21600" h="21600" extrusionOk="0">
                <a:moveTo>
                  <a:pt x="19340" y="1409"/>
                </a:moveTo>
                <a:lnTo>
                  <a:pt x="20595" y="1409"/>
                </a:lnTo>
                <a:lnTo>
                  <a:pt x="20595" y="352"/>
                </a:lnTo>
                <a:lnTo>
                  <a:pt x="19340" y="352"/>
                </a:lnTo>
                <a:lnTo>
                  <a:pt x="19340" y="1409"/>
                </a:lnTo>
                <a:close/>
              </a:path>
              <a:path w="21600" h="21600" extrusionOk="0">
                <a:moveTo>
                  <a:pt x="19340" y="2700"/>
                </a:moveTo>
                <a:lnTo>
                  <a:pt x="20595" y="2700"/>
                </a:lnTo>
                <a:lnTo>
                  <a:pt x="20595" y="1643"/>
                </a:lnTo>
                <a:lnTo>
                  <a:pt x="19340" y="1643"/>
                </a:lnTo>
                <a:lnTo>
                  <a:pt x="19340" y="2700"/>
                </a:lnTo>
                <a:close/>
              </a:path>
              <a:path w="21600" h="21600" extrusionOk="0">
                <a:moveTo>
                  <a:pt x="19340" y="4109"/>
                </a:moveTo>
                <a:lnTo>
                  <a:pt x="20595" y="4109"/>
                </a:lnTo>
                <a:lnTo>
                  <a:pt x="20595" y="3052"/>
                </a:lnTo>
                <a:lnTo>
                  <a:pt x="19340" y="3052"/>
                </a:lnTo>
                <a:lnTo>
                  <a:pt x="19340" y="4109"/>
                </a:lnTo>
                <a:close/>
              </a:path>
              <a:path w="21600" h="21600" extrusionOk="0">
                <a:moveTo>
                  <a:pt x="19340" y="5517"/>
                </a:moveTo>
                <a:lnTo>
                  <a:pt x="20595" y="5517"/>
                </a:lnTo>
                <a:lnTo>
                  <a:pt x="20595" y="4461"/>
                </a:lnTo>
                <a:lnTo>
                  <a:pt x="19340" y="4461"/>
                </a:lnTo>
                <a:lnTo>
                  <a:pt x="19340" y="5517"/>
                </a:lnTo>
                <a:close/>
              </a:path>
              <a:path w="21600" h="21600" extrusionOk="0">
                <a:moveTo>
                  <a:pt x="19340" y="6926"/>
                </a:moveTo>
                <a:lnTo>
                  <a:pt x="20595" y="6926"/>
                </a:lnTo>
                <a:lnTo>
                  <a:pt x="20595" y="5870"/>
                </a:lnTo>
                <a:lnTo>
                  <a:pt x="19340" y="5870"/>
                </a:lnTo>
                <a:lnTo>
                  <a:pt x="19340" y="6926"/>
                </a:lnTo>
                <a:close/>
              </a:path>
              <a:path w="21600" h="21600" extrusionOk="0">
                <a:moveTo>
                  <a:pt x="19340" y="8335"/>
                </a:moveTo>
                <a:lnTo>
                  <a:pt x="20595" y="8335"/>
                </a:lnTo>
                <a:lnTo>
                  <a:pt x="20595" y="7278"/>
                </a:lnTo>
                <a:lnTo>
                  <a:pt x="19340" y="7278"/>
                </a:lnTo>
                <a:lnTo>
                  <a:pt x="19340" y="8335"/>
                </a:lnTo>
                <a:close/>
              </a:path>
              <a:path w="21600" h="21600" extrusionOk="0">
                <a:moveTo>
                  <a:pt x="19340" y="9743"/>
                </a:moveTo>
                <a:lnTo>
                  <a:pt x="20595" y="9743"/>
                </a:lnTo>
                <a:lnTo>
                  <a:pt x="20595" y="8687"/>
                </a:lnTo>
                <a:lnTo>
                  <a:pt x="19340" y="8687"/>
                </a:lnTo>
                <a:lnTo>
                  <a:pt x="19340" y="9743"/>
                </a:lnTo>
                <a:close/>
              </a:path>
              <a:path w="21600" h="21600" extrusionOk="0">
                <a:moveTo>
                  <a:pt x="19340" y="11152"/>
                </a:moveTo>
                <a:lnTo>
                  <a:pt x="20595" y="11152"/>
                </a:lnTo>
                <a:lnTo>
                  <a:pt x="20595" y="10096"/>
                </a:lnTo>
                <a:lnTo>
                  <a:pt x="19340" y="10096"/>
                </a:lnTo>
                <a:lnTo>
                  <a:pt x="19340" y="11152"/>
                </a:lnTo>
                <a:close/>
              </a:path>
              <a:path w="21600" h="21600" extrusionOk="0">
                <a:moveTo>
                  <a:pt x="19340" y="12561"/>
                </a:moveTo>
                <a:lnTo>
                  <a:pt x="20595" y="12561"/>
                </a:lnTo>
                <a:lnTo>
                  <a:pt x="20595" y="11504"/>
                </a:lnTo>
                <a:lnTo>
                  <a:pt x="19340" y="11504"/>
                </a:lnTo>
                <a:lnTo>
                  <a:pt x="19340" y="12561"/>
                </a:lnTo>
                <a:close/>
              </a:path>
              <a:path w="21600" h="21600" extrusionOk="0">
                <a:moveTo>
                  <a:pt x="19340" y="13970"/>
                </a:moveTo>
                <a:lnTo>
                  <a:pt x="20595" y="13970"/>
                </a:lnTo>
                <a:lnTo>
                  <a:pt x="20595" y="12913"/>
                </a:lnTo>
                <a:lnTo>
                  <a:pt x="19340" y="12913"/>
                </a:lnTo>
                <a:lnTo>
                  <a:pt x="19340" y="13970"/>
                </a:lnTo>
                <a:close/>
              </a:path>
              <a:path w="21600" h="21600" extrusionOk="0">
                <a:moveTo>
                  <a:pt x="19340" y="15378"/>
                </a:moveTo>
                <a:lnTo>
                  <a:pt x="20595" y="15378"/>
                </a:lnTo>
                <a:lnTo>
                  <a:pt x="20595" y="14322"/>
                </a:lnTo>
                <a:lnTo>
                  <a:pt x="19340" y="14322"/>
                </a:lnTo>
                <a:lnTo>
                  <a:pt x="19340" y="15378"/>
                </a:lnTo>
                <a:close/>
              </a:path>
              <a:path w="21600" h="21600" extrusionOk="0">
                <a:moveTo>
                  <a:pt x="19340" y="16787"/>
                </a:moveTo>
                <a:lnTo>
                  <a:pt x="20595" y="16787"/>
                </a:lnTo>
                <a:lnTo>
                  <a:pt x="20595" y="15730"/>
                </a:lnTo>
                <a:lnTo>
                  <a:pt x="19340" y="15730"/>
                </a:lnTo>
                <a:lnTo>
                  <a:pt x="19340" y="16787"/>
                </a:lnTo>
                <a:close/>
              </a:path>
              <a:path w="21600" h="21600" extrusionOk="0">
                <a:moveTo>
                  <a:pt x="19340" y="18196"/>
                </a:moveTo>
                <a:lnTo>
                  <a:pt x="20595" y="18196"/>
                </a:lnTo>
                <a:lnTo>
                  <a:pt x="20595" y="17139"/>
                </a:lnTo>
                <a:lnTo>
                  <a:pt x="19340" y="17139"/>
                </a:lnTo>
                <a:lnTo>
                  <a:pt x="19340" y="18196"/>
                </a:lnTo>
                <a:close/>
              </a:path>
              <a:path w="21600" h="21600" extrusionOk="0">
                <a:moveTo>
                  <a:pt x="19340" y="19604"/>
                </a:moveTo>
                <a:lnTo>
                  <a:pt x="20595" y="19604"/>
                </a:lnTo>
                <a:lnTo>
                  <a:pt x="20595" y="18548"/>
                </a:lnTo>
                <a:lnTo>
                  <a:pt x="19340" y="18548"/>
                </a:lnTo>
                <a:lnTo>
                  <a:pt x="19340" y="19604"/>
                </a:lnTo>
                <a:close/>
              </a:path>
              <a:path w="21600" h="21600" extrusionOk="0">
                <a:moveTo>
                  <a:pt x="19340" y="21013"/>
                </a:moveTo>
                <a:lnTo>
                  <a:pt x="20595" y="21013"/>
                </a:lnTo>
                <a:lnTo>
                  <a:pt x="20595" y="19957"/>
                </a:lnTo>
                <a:lnTo>
                  <a:pt x="19340" y="19957"/>
                </a:lnTo>
                <a:lnTo>
                  <a:pt x="19340" y="21013"/>
                </a:lnTo>
                <a:close/>
              </a:path>
            </a:pathLst>
          </a:custGeom>
          <a:solidFill>
            <a:srgbClr val="FFFFCC"/>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i-FI"/>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orakulmio 4"/>
          <p:cNvSpPr/>
          <p:nvPr/>
        </p:nvSpPr>
        <p:spPr>
          <a:xfrm>
            <a:off x="1619672" y="2996952"/>
            <a:ext cx="6696744" cy="830997"/>
          </a:xfrm>
          <a:prstGeom prst="rect">
            <a:avLst/>
          </a:prstGeom>
        </p:spPr>
        <p:txBody>
          <a:bodyPr wrap="square">
            <a:spAutoFit/>
          </a:bodyPr>
          <a:lstStyle/>
          <a:p>
            <a:r>
              <a:rPr lang="fi-FI" sz="2400" i="1" dirty="0" smtClean="0"/>
              <a:t>Jopa rekvisiitalla oli paljon vaikutusta, sillä kun pukeutui hoitajaksi, sitä saattoi eläytyä rooliinsa.</a:t>
            </a:r>
            <a:endParaRPr lang="fi-FI" sz="2400" i="1" dirty="0"/>
          </a:p>
        </p:txBody>
      </p:sp>
      <p:pic>
        <p:nvPicPr>
          <p:cNvPr id="1026" name="Picture 2" descr="C:\Documents and Settings\mika.kiiskinen\Local Settings\Temporary Internet Files\Content.IE5\VSCI75O7\MP900409080[1].jpg"/>
          <p:cNvPicPr>
            <a:picLocks noChangeAspect="1" noChangeArrowheads="1"/>
          </p:cNvPicPr>
          <p:nvPr/>
        </p:nvPicPr>
        <p:blipFill>
          <a:blip r:embed="rId2" cstate="print"/>
          <a:srcRect/>
          <a:stretch>
            <a:fillRect/>
          </a:stretch>
        </p:blipFill>
        <p:spPr bwMode="auto">
          <a:xfrm flipH="1">
            <a:off x="6948264" y="3933056"/>
            <a:ext cx="1884730" cy="2780928"/>
          </a:xfrm>
          <a:prstGeom prst="rect">
            <a:avLst/>
          </a:prstGeom>
          <a:noFill/>
        </p:spPr>
      </p:pic>
      <p:pic>
        <p:nvPicPr>
          <p:cNvPr id="1027" name="Picture 3" descr="C:\Documents and Settings\mika.kiiskinen\Local Settings\Temporary Internet Files\Content.IE5\VSCI75O7\MP900409080[1].jpg"/>
          <p:cNvPicPr>
            <a:picLocks noChangeAspect="1" noChangeArrowheads="1"/>
          </p:cNvPicPr>
          <p:nvPr/>
        </p:nvPicPr>
        <p:blipFill>
          <a:blip r:embed="rId2" cstate="print"/>
          <a:srcRect/>
          <a:stretch>
            <a:fillRect/>
          </a:stretch>
        </p:blipFill>
        <p:spPr bwMode="auto">
          <a:xfrm>
            <a:off x="323528" y="260648"/>
            <a:ext cx="1840374" cy="2715480"/>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orakulmio 4"/>
          <p:cNvSpPr/>
          <p:nvPr/>
        </p:nvSpPr>
        <p:spPr>
          <a:xfrm>
            <a:off x="683568" y="3933056"/>
            <a:ext cx="7776864" cy="1569660"/>
          </a:xfrm>
          <a:prstGeom prst="rect">
            <a:avLst/>
          </a:prstGeom>
        </p:spPr>
        <p:txBody>
          <a:bodyPr wrap="square">
            <a:spAutoFit/>
          </a:bodyPr>
          <a:lstStyle/>
          <a:p>
            <a:r>
              <a:rPr lang="fi-FI" sz="2400" i="1" dirty="0" smtClean="0"/>
              <a:t>Kohtausten</a:t>
            </a:r>
            <a:r>
              <a:rPr lang="fi-FI" sz="2400" dirty="0" smtClean="0"/>
              <a:t> </a:t>
            </a:r>
            <a:r>
              <a:rPr lang="fi-FI" sz="2400" i="1" dirty="0" smtClean="0"/>
              <a:t>purkittamisen jälkeen olimme ryhmänä yllättyneet ajan kulumisesta. Helposti vierähti sellaiset yli parisen tuntia videon teossa, ja itse kuvausmateriaalia oli alle vartti. </a:t>
            </a:r>
            <a:endParaRPr lang="fi-FI" sz="2400" i="1" dirty="0"/>
          </a:p>
        </p:txBody>
      </p:sp>
      <p:pic>
        <p:nvPicPr>
          <p:cNvPr id="7" name="Picture 3" descr="C:\Documents and Settings\mika.kiiskinen\Local Settings\Temporary Internet Files\Content.IE5\5MM4V29I\MC900311866[1].wmf"/>
          <p:cNvPicPr>
            <a:picLocks noChangeAspect="1" noChangeArrowheads="1"/>
          </p:cNvPicPr>
          <p:nvPr/>
        </p:nvPicPr>
        <p:blipFill>
          <a:blip r:embed="rId2" cstate="print"/>
          <a:srcRect/>
          <a:stretch>
            <a:fillRect/>
          </a:stretch>
        </p:blipFill>
        <p:spPr bwMode="auto">
          <a:xfrm rot="835837">
            <a:off x="971600" y="548680"/>
            <a:ext cx="1814170" cy="1812341"/>
          </a:xfrm>
          <a:prstGeom prst="rect">
            <a:avLst/>
          </a:prstGeom>
          <a:noFill/>
        </p:spPr>
      </p:pic>
      <p:pic>
        <p:nvPicPr>
          <p:cNvPr id="8" name="Picture 3" descr="C:\Documents and Settings\mika.kiiskinen\Local Settings\Temporary Internet Files\Content.IE5\5MM4V29I\MC900311866[1].wmf"/>
          <p:cNvPicPr>
            <a:picLocks noChangeAspect="1" noChangeArrowheads="1"/>
          </p:cNvPicPr>
          <p:nvPr/>
        </p:nvPicPr>
        <p:blipFill>
          <a:blip r:embed="rId2" cstate="print"/>
          <a:srcRect/>
          <a:stretch>
            <a:fillRect/>
          </a:stretch>
        </p:blipFill>
        <p:spPr bwMode="auto">
          <a:xfrm rot="541666">
            <a:off x="3478818" y="1399868"/>
            <a:ext cx="1814170" cy="1812341"/>
          </a:xfrm>
          <a:prstGeom prst="rect">
            <a:avLst/>
          </a:prstGeom>
          <a:noFill/>
        </p:spPr>
      </p:pic>
      <p:pic>
        <p:nvPicPr>
          <p:cNvPr id="9" name="Picture 3" descr="C:\Documents and Settings\mika.kiiskinen\Local Settings\Temporary Internet Files\Content.IE5\5MM4V29I\MC900311866[1].wmf"/>
          <p:cNvPicPr>
            <a:picLocks noChangeAspect="1" noChangeArrowheads="1"/>
          </p:cNvPicPr>
          <p:nvPr/>
        </p:nvPicPr>
        <p:blipFill>
          <a:blip r:embed="rId2" cstate="print"/>
          <a:srcRect/>
          <a:stretch>
            <a:fillRect/>
          </a:stretch>
        </p:blipFill>
        <p:spPr bwMode="auto">
          <a:xfrm rot="21010155">
            <a:off x="6081551" y="978281"/>
            <a:ext cx="1814170" cy="1812341"/>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orakulmio 4"/>
          <p:cNvSpPr/>
          <p:nvPr/>
        </p:nvSpPr>
        <p:spPr>
          <a:xfrm>
            <a:off x="899592" y="4221087"/>
            <a:ext cx="7128792" cy="1200329"/>
          </a:xfrm>
          <a:prstGeom prst="rect">
            <a:avLst/>
          </a:prstGeom>
        </p:spPr>
        <p:txBody>
          <a:bodyPr wrap="square">
            <a:spAutoFit/>
          </a:bodyPr>
          <a:lstStyle/>
          <a:p>
            <a:r>
              <a:rPr lang="fi-FI" sz="2400" i="1" dirty="0" smtClean="0"/>
              <a:t>Oli viimeisen editoinnin vuoro, ja sovittelimme yhdessä opettajan kanssa kohtauksia yhteen ja lisäsimme eri efektejä.</a:t>
            </a:r>
            <a:endParaRPr lang="fi-FI" sz="2400" i="1" dirty="0"/>
          </a:p>
        </p:txBody>
      </p:sp>
      <p:pic>
        <p:nvPicPr>
          <p:cNvPr id="4098" name="Picture 2" descr="C:\Documents and Settings\mika.kiiskinen\Local Settings\Temporary Internet Files\Content.IE5\9PE47GNE\MC900149660[1].wmf"/>
          <p:cNvPicPr>
            <a:picLocks noChangeAspect="1" noChangeArrowheads="1"/>
          </p:cNvPicPr>
          <p:nvPr/>
        </p:nvPicPr>
        <p:blipFill>
          <a:blip r:embed="rId2" cstate="print"/>
          <a:srcRect/>
          <a:stretch>
            <a:fillRect/>
          </a:stretch>
        </p:blipFill>
        <p:spPr bwMode="auto">
          <a:xfrm rot="20590199">
            <a:off x="971600" y="1340768"/>
            <a:ext cx="1791077" cy="1777497"/>
          </a:xfrm>
          <a:prstGeom prst="rect">
            <a:avLst/>
          </a:prstGeom>
          <a:noFill/>
        </p:spPr>
      </p:pic>
      <p:pic>
        <p:nvPicPr>
          <p:cNvPr id="4100" name="Picture 4" descr="C:\Documents and Settings\mika.kiiskinen\Local Settings\Temporary Internet Files\Content.IE5\6QXDJQPS\MC900237687[1].wmf"/>
          <p:cNvPicPr>
            <a:picLocks noChangeAspect="1" noChangeArrowheads="1"/>
          </p:cNvPicPr>
          <p:nvPr/>
        </p:nvPicPr>
        <p:blipFill>
          <a:blip r:embed="rId3" cstate="print"/>
          <a:srcRect/>
          <a:stretch>
            <a:fillRect/>
          </a:stretch>
        </p:blipFill>
        <p:spPr bwMode="auto">
          <a:xfrm rot="946298">
            <a:off x="5004048" y="1196752"/>
            <a:ext cx="2387097" cy="2427838"/>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orakulmio 4"/>
          <p:cNvSpPr/>
          <p:nvPr/>
        </p:nvSpPr>
        <p:spPr>
          <a:xfrm>
            <a:off x="179512" y="4077072"/>
            <a:ext cx="8496944" cy="2308324"/>
          </a:xfrm>
          <a:prstGeom prst="rect">
            <a:avLst/>
          </a:prstGeom>
        </p:spPr>
        <p:txBody>
          <a:bodyPr wrap="square">
            <a:spAutoFit/>
          </a:bodyPr>
          <a:lstStyle/>
          <a:p>
            <a:r>
              <a:rPr lang="fi-FI" sz="2400" i="1" dirty="0" smtClean="0"/>
              <a:t>Lopullista videota oli hauska katsoa naurun kera, sillä kyllä huomasi, että rooleihin oli eläydytty. Ryhmä pystyi hyvin nauramaan itsellensä, ja koko videoprosessin tekeminen sai ryhmän tiivistymään, vaikka olimmekin eri luokilta.  Lopulta esittelimme videon koko luokallemme, ja siinä kohtaa oli hauska seurata muiden ilmeitä. </a:t>
            </a:r>
            <a:endParaRPr lang="fi-FI" sz="2400" i="1" dirty="0"/>
          </a:p>
        </p:txBody>
      </p:sp>
      <p:pic>
        <p:nvPicPr>
          <p:cNvPr id="6146" name="Picture 2" descr="C:\Documents and Settings\mika.kiiskinen\Local Settings\Temporary Internet Files\Content.IE5\H067H45L\MC900434743[1].png"/>
          <p:cNvPicPr>
            <a:picLocks noChangeAspect="1" noChangeArrowheads="1"/>
          </p:cNvPicPr>
          <p:nvPr/>
        </p:nvPicPr>
        <p:blipFill>
          <a:blip r:embed="rId2" cstate="print"/>
          <a:srcRect/>
          <a:stretch>
            <a:fillRect/>
          </a:stretch>
        </p:blipFill>
        <p:spPr bwMode="auto">
          <a:xfrm rot="20211047">
            <a:off x="688173" y="769309"/>
            <a:ext cx="1872208" cy="1872208"/>
          </a:xfrm>
          <a:prstGeom prst="rect">
            <a:avLst/>
          </a:prstGeom>
          <a:noFill/>
        </p:spPr>
      </p:pic>
      <p:pic>
        <p:nvPicPr>
          <p:cNvPr id="7" name="Picture 2" descr="C:\Documents and Settings\mika.kiiskinen\Local Settings\Temporary Internet Files\Content.IE5\H067H45L\MC900434743[1].png"/>
          <p:cNvPicPr>
            <a:picLocks noChangeAspect="1" noChangeArrowheads="1"/>
          </p:cNvPicPr>
          <p:nvPr/>
        </p:nvPicPr>
        <p:blipFill>
          <a:blip r:embed="rId2" cstate="print"/>
          <a:srcRect/>
          <a:stretch>
            <a:fillRect/>
          </a:stretch>
        </p:blipFill>
        <p:spPr bwMode="auto">
          <a:xfrm rot="20211047">
            <a:off x="6016765" y="553285"/>
            <a:ext cx="1872208" cy="1872208"/>
          </a:xfrm>
          <a:prstGeom prst="rect">
            <a:avLst/>
          </a:prstGeom>
          <a:noFill/>
        </p:spPr>
      </p:pic>
      <p:pic>
        <p:nvPicPr>
          <p:cNvPr id="8" name="Picture 2" descr="C:\Documents and Settings\mika.kiiskinen\Local Settings\Temporary Internet Files\Content.IE5\H067H45L\MC900434743[1].png"/>
          <p:cNvPicPr>
            <a:picLocks noChangeAspect="1" noChangeArrowheads="1"/>
          </p:cNvPicPr>
          <p:nvPr/>
        </p:nvPicPr>
        <p:blipFill>
          <a:blip r:embed="rId2" cstate="print"/>
          <a:srcRect/>
          <a:stretch>
            <a:fillRect/>
          </a:stretch>
        </p:blipFill>
        <p:spPr bwMode="auto">
          <a:xfrm rot="20211047">
            <a:off x="3352469" y="1705413"/>
            <a:ext cx="1872208" cy="1872208"/>
          </a:xfrm>
          <a:prstGeom prst="rect">
            <a:avLst/>
          </a:prstGeom>
          <a:noFill/>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orakulmio 4"/>
          <p:cNvSpPr/>
          <p:nvPr/>
        </p:nvSpPr>
        <p:spPr>
          <a:xfrm>
            <a:off x="467544" y="4077072"/>
            <a:ext cx="8208912" cy="1569660"/>
          </a:xfrm>
          <a:prstGeom prst="rect">
            <a:avLst/>
          </a:prstGeom>
        </p:spPr>
        <p:txBody>
          <a:bodyPr wrap="square">
            <a:spAutoFit/>
          </a:bodyPr>
          <a:lstStyle/>
          <a:p>
            <a:r>
              <a:rPr lang="fi-FI" sz="2400" i="1" dirty="0" smtClean="0"/>
              <a:t>Itse kurssista ja videon teosta jäi koko ryhmälle hyvä mieli, ja oli hauskaa tehdä jotakin erilaista tunnilla kuin vain kirjoitella paperiin. Suosittelemme muitakin kokeilemaan, sillä videon teon yhteydessä myös oppi sisäistämään oppituntien aiheet! </a:t>
            </a:r>
            <a:endParaRPr lang="fi-FI" sz="2400" i="1" dirty="0"/>
          </a:p>
        </p:txBody>
      </p:sp>
      <p:pic>
        <p:nvPicPr>
          <p:cNvPr id="7170" name="Picture 2" descr="C:\Documents and Settings\mika.kiiskinen\Local Settings\Temporary Internet Files\Content.IE5\6QXDJQPS\MC900286930[1].wmf"/>
          <p:cNvPicPr>
            <a:picLocks noChangeAspect="1" noChangeArrowheads="1"/>
          </p:cNvPicPr>
          <p:nvPr/>
        </p:nvPicPr>
        <p:blipFill>
          <a:blip r:embed="rId3" cstate="print"/>
          <a:srcRect/>
          <a:stretch>
            <a:fillRect/>
          </a:stretch>
        </p:blipFill>
        <p:spPr bwMode="auto">
          <a:xfrm>
            <a:off x="3635896" y="1052736"/>
            <a:ext cx="2132091" cy="2165287"/>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kstikehys 4"/>
          <p:cNvSpPr txBox="1"/>
          <p:nvPr/>
        </p:nvSpPr>
        <p:spPr>
          <a:xfrm>
            <a:off x="3347864" y="3140968"/>
            <a:ext cx="3312368" cy="461665"/>
          </a:xfrm>
          <a:prstGeom prst="rect">
            <a:avLst/>
          </a:prstGeom>
          <a:noFill/>
        </p:spPr>
        <p:txBody>
          <a:bodyPr wrap="square" rtlCol="0">
            <a:spAutoFit/>
          </a:bodyPr>
          <a:lstStyle/>
          <a:p>
            <a:r>
              <a:rPr lang="fi-FI" sz="2400" dirty="0" smtClean="0">
                <a:hlinkClick r:id="rId2"/>
              </a:rPr>
              <a:t>Asenne ratkaisee</a:t>
            </a:r>
            <a:endParaRPr lang="fi-FI" sz="2400" dirty="0"/>
          </a:p>
        </p:txBody>
      </p:sp>
      <p:pic>
        <p:nvPicPr>
          <p:cNvPr id="1028" name="Picture 4" descr="C:\Documents and Settings\mika.kiiskinen\Local Settings\Temporary Internet Files\Content.IE5\SZY552U4\MP900407501[1].jpg"/>
          <p:cNvPicPr>
            <a:picLocks noChangeAspect="1" noChangeArrowheads="1"/>
          </p:cNvPicPr>
          <p:nvPr/>
        </p:nvPicPr>
        <p:blipFill>
          <a:blip r:embed="rId3" cstate="print"/>
          <a:srcRect/>
          <a:stretch>
            <a:fillRect/>
          </a:stretch>
        </p:blipFill>
        <p:spPr bwMode="auto">
          <a:xfrm>
            <a:off x="539552" y="476672"/>
            <a:ext cx="3673843" cy="2448272"/>
          </a:xfrm>
          <a:prstGeom prst="rect">
            <a:avLst/>
          </a:prstGeom>
          <a:noFill/>
        </p:spPr>
      </p:pic>
      <p:pic>
        <p:nvPicPr>
          <p:cNvPr id="1029" name="Picture 5" descr="C:\Documents and Settings\mika.kiiskinen\Local Settings\Temporary Internet Files\Content.IE5\IIHIIETA\MP900409517[1].jpg"/>
          <p:cNvPicPr>
            <a:picLocks noChangeAspect="1" noChangeArrowheads="1"/>
          </p:cNvPicPr>
          <p:nvPr/>
        </p:nvPicPr>
        <p:blipFill>
          <a:blip r:embed="rId4" cstate="print"/>
          <a:srcRect/>
          <a:stretch>
            <a:fillRect/>
          </a:stretch>
        </p:blipFill>
        <p:spPr bwMode="auto">
          <a:xfrm>
            <a:off x="6300192" y="2924944"/>
            <a:ext cx="2394407" cy="3600400"/>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err="1" smtClean="0"/>
              <a:t>Alpo-Kurssi</a:t>
            </a:r>
            <a:r>
              <a:rPr lang="fi-FI" dirty="0" smtClean="0"/>
              <a:t> joulukuu 2009-tammikuu 2010</a:t>
            </a:r>
            <a:endParaRPr lang="fi-FI" dirty="0"/>
          </a:p>
        </p:txBody>
      </p:sp>
      <p:sp>
        <p:nvSpPr>
          <p:cNvPr id="3" name="Sisällön paikkamerkki 2"/>
          <p:cNvSpPr>
            <a:spLocks noGrp="1"/>
          </p:cNvSpPr>
          <p:nvPr>
            <p:ph idx="1"/>
          </p:nvPr>
        </p:nvSpPr>
        <p:spPr/>
        <p:txBody>
          <a:bodyPr>
            <a:normAutofit fontScale="92500" lnSpcReduction="10000"/>
          </a:bodyPr>
          <a:lstStyle/>
          <a:p>
            <a:r>
              <a:rPr lang="fi-FI" dirty="0" err="1" smtClean="0"/>
              <a:t>VVO-opintojakso</a:t>
            </a:r>
            <a:r>
              <a:rPr lang="fi-FI" dirty="0" smtClean="0"/>
              <a:t> (1 </a:t>
            </a:r>
            <a:r>
              <a:rPr lang="fi-FI" dirty="0" err="1" smtClean="0"/>
              <a:t>ov</a:t>
            </a:r>
            <a:r>
              <a:rPr lang="fi-FI" dirty="0" smtClean="0"/>
              <a:t>)</a:t>
            </a:r>
          </a:p>
          <a:p>
            <a:r>
              <a:rPr lang="fi-FI" dirty="0" smtClean="0"/>
              <a:t>Tavoitteet</a:t>
            </a:r>
          </a:p>
          <a:p>
            <a:pPr lvl="2"/>
            <a:r>
              <a:rPr lang="fi-FI" dirty="0" smtClean="0"/>
              <a:t>Elokuvan keinoihin tutustuminen</a:t>
            </a:r>
          </a:p>
          <a:p>
            <a:pPr lvl="2"/>
            <a:r>
              <a:rPr lang="fi-FI" dirty="0" smtClean="0"/>
              <a:t>Elokuvan tekemiseen tutustuminen</a:t>
            </a:r>
          </a:p>
          <a:p>
            <a:pPr lvl="2"/>
            <a:r>
              <a:rPr lang="fi-FI" dirty="0" smtClean="0"/>
              <a:t>Lähihoitajan työssä jaksamisen havainnollistaminen elokuvan keinoin</a:t>
            </a:r>
          </a:p>
          <a:p>
            <a:pPr lvl="2"/>
            <a:r>
              <a:rPr lang="fi-FI" dirty="0" smtClean="0"/>
              <a:t>-&gt; </a:t>
            </a:r>
            <a:r>
              <a:rPr lang="fi-FI" b="1" dirty="0" smtClean="0"/>
              <a:t>materiaalin tuottaminen Alpo-sivustolle.</a:t>
            </a:r>
          </a:p>
          <a:p>
            <a:r>
              <a:rPr lang="fi-FI" dirty="0" smtClean="0"/>
              <a:t>Aikataulu</a:t>
            </a:r>
          </a:p>
          <a:p>
            <a:pPr lvl="2"/>
            <a:r>
              <a:rPr lang="fi-FI" dirty="0" smtClean="0"/>
              <a:t>Joulukuu 2009 – elokuvaan ja tarinankerrontaan tutustuminen (12 tuntia)</a:t>
            </a:r>
          </a:p>
          <a:p>
            <a:pPr lvl="2"/>
            <a:r>
              <a:rPr lang="fi-FI" dirty="0" smtClean="0"/>
              <a:t>Tammikuu 2010 – Alpo-materiaalin tuottaminen (12 tuntia).</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Alpo-elokuvan tuottaminen</a:t>
            </a:r>
            <a:endParaRPr lang="fi-FI" dirty="0"/>
          </a:p>
        </p:txBody>
      </p:sp>
      <p:sp>
        <p:nvSpPr>
          <p:cNvPr id="3" name="Sisällön paikkamerkki 2"/>
          <p:cNvSpPr>
            <a:spLocks noGrp="1"/>
          </p:cNvSpPr>
          <p:nvPr>
            <p:ph idx="1"/>
          </p:nvPr>
        </p:nvSpPr>
        <p:spPr/>
        <p:txBody>
          <a:bodyPr>
            <a:normAutofit fontScale="77500" lnSpcReduction="20000"/>
          </a:bodyPr>
          <a:lstStyle/>
          <a:p>
            <a:r>
              <a:rPr lang="fi-FI" dirty="0" smtClean="0"/>
              <a:t>Tehtävään tutustuminen – Alpon sivustot</a:t>
            </a:r>
          </a:p>
          <a:p>
            <a:r>
              <a:rPr lang="fi-FI" dirty="0" smtClean="0"/>
              <a:t>Oman aiheen ideointi</a:t>
            </a:r>
          </a:p>
          <a:p>
            <a:r>
              <a:rPr lang="fi-FI" dirty="0" smtClean="0"/>
              <a:t>Elokuvan käsikirjoitus</a:t>
            </a:r>
          </a:p>
          <a:p>
            <a:r>
              <a:rPr lang="fi-FI" dirty="0" smtClean="0"/>
              <a:t>Kuvaussuunnitelma</a:t>
            </a:r>
          </a:p>
          <a:p>
            <a:r>
              <a:rPr lang="fi-FI" dirty="0" smtClean="0"/>
              <a:t>Kuvaus</a:t>
            </a:r>
          </a:p>
          <a:p>
            <a:r>
              <a:rPr lang="fi-FI" dirty="0" smtClean="0"/>
              <a:t>Editointi</a:t>
            </a:r>
          </a:p>
          <a:p>
            <a:r>
              <a:rPr lang="fi-FI" dirty="0" smtClean="0"/>
              <a:t>Julkaisu</a:t>
            </a:r>
          </a:p>
          <a:p>
            <a:pPr lvl="1"/>
            <a:r>
              <a:rPr lang="fi-FI" dirty="0" smtClean="0"/>
              <a:t>-&gt; </a:t>
            </a:r>
            <a:r>
              <a:rPr lang="fi-FI" dirty="0" err="1" smtClean="0"/>
              <a:t>Alpo.fi</a:t>
            </a:r>
            <a:r>
              <a:rPr lang="fi-FI" dirty="0" smtClean="0"/>
              <a:t> &gt; Työkyky &gt; Oman alasi työkykyhaasteet &gt; Työturvallisuus ja ergonomia &gt; ”Ammatillisuus (Lähihoitaja)”</a:t>
            </a:r>
          </a:p>
          <a:p>
            <a:r>
              <a:rPr lang="fi-FI" dirty="0" smtClean="0"/>
              <a:t>Prosessin kuvaus</a:t>
            </a:r>
          </a:p>
          <a:p>
            <a:pPr lvl="1"/>
            <a:r>
              <a:rPr lang="fi-FI" dirty="0" smtClean="0"/>
              <a:t>-&gt; </a:t>
            </a:r>
            <a:r>
              <a:rPr lang="fi-FI" dirty="0" err="1" smtClean="0"/>
              <a:t>Alpo.fi</a:t>
            </a:r>
            <a:r>
              <a:rPr lang="fi-FI" dirty="0" smtClean="0"/>
              <a:t> &gt; Jutut ja kuvat &gt; </a:t>
            </a:r>
            <a:r>
              <a:rPr lang="fi-FI" dirty="0" err="1" smtClean="0"/>
              <a:t>Blogit</a:t>
            </a:r>
            <a:r>
              <a:rPr lang="fi-FI" dirty="0" smtClean="0"/>
              <a:t> &gt; </a:t>
            </a:r>
            <a:r>
              <a:rPr lang="fi-FI" dirty="0" err="1" smtClean="0"/>
              <a:t>Tiedoteblogi</a:t>
            </a:r>
            <a:r>
              <a:rPr lang="fi-FI" dirty="0" smtClean="0"/>
              <a:t> &gt; Toukokuu 2010 &gt; ”Lähihoitajat videotuottajina” (Jenni Halme &amp; Niina </a:t>
            </a:r>
            <a:r>
              <a:rPr lang="fi-FI" dirty="0" err="1" smtClean="0"/>
              <a:t>Palvio</a:t>
            </a:r>
            <a:r>
              <a:rPr lang="fi-FI" dirty="0" smtClean="0"/>
              <a:t>)</a:t>
            </a:r>
            <a:endParaRPr lang="fi-FI"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ideointi</a:t>
            </a:r>
            <a:endParaRPr lang="fi-FI" dirty="0"/>
          </a:p>
        </p:txBody>
      </p:sp>
      <p:sp>
        <p:nvSpPr>
          <p:cNvPr id="3" name="Sisällön paikkamerkki 2"/>
          <p:cNvSpPr>
            <a:spLocks noGrp="1"/>
          </p:cNvSpPr>
          <p:nvPr>
            <p:ph idx="1"/>
          </p:nvPr>
        </p:nvSpPr>
        <p:spPr/>
        <p:txBody>
          <a:bodyPr>
            <a:normAutofit fontScale="32500" lnSpcReduction="20000"/>
          </a:bodyPr>
          <a:lstStyle/>
          <a:p>
            <a:r>
              <a:rPr lang="fi-FI" dirty="0" smtClean="0"/>
              <a:t>1. Sovitaan työryhmät.</a:t>
            </a:r>
          </a:p>
          <a:p>
            <a:r>
              <a:rPr lang="fi-FI" dirty="0" smtClean="0"/>
              <a:t> </a:t>
            </a:r>
          </a:p>
          <a:p>
            <a:r>
              <a:rPr lang="fi-FI" dirty="0" smtClean="0"/>
              <a:t>2. Ideointi työryhmissä: valitaan ryhmän aihe, josta materiaali tuotetaan.</a:t>
            </a:r>
          </a:p>
          <a:p>
            <a:r>
              <a:rPr lang="fi-FI" dirty="0" smtClean="0"/>
              <a:t>	- Tutustukaa </a:t>
            </a:r>
            <a:r>
              <a:rPr lang="fi-FI" dirty="0" err="1" smtClean="0"/>
              <a:t>Moodlesta</a:t>
            </a:r>
            <a:r>
              <a:rPr lang="fi-FI" dirty="0" smtClean="0"/>
              <a:t> ensin </a:t>
            </a:r>
            <a:r>
              <a:rPr lang="fi-FI" dirty="0" err="1" smtClean="0"/>
              <a:t>Alpo-Sarin</a:t>
            </a:r>
            <a:r>
              <a:rPr lang="fi-FI" dirty="0" smtClean="0"/>
              <a:t> terveisiin.</a:t>
            </a:r>
          </a:p>
          <a:p>
            <a:r>
              <a:rPr lang="fi-FI" dirty="0" smtClean="0"/>
              <a:t>	- Tutustukaa sen jälkeen </a:t>
            </a:r>
            <a:r>
              <a:rPr lang="fi-FI" dirty="0" err="1" smtClean="0"/>
              <a:t>Alpo.fi-sivustolta</a:t>
            </a:r>
            <a:r>
              <a:rPr lang="fi-FI" dirty="0" smtClean="0"/>
              <a:t> Työkyky-osioon.</a:t>
            </a:r>
          </a:p>
          <a:p>
            <a:r>
              <a:rPr lang="fi-FI" dirty="0" smtClean="0"/>
              <a:t>	- Miettikää työkykyteemaa sekä lähihoitajan näkökulmasta että</a:t>
            </a:r>
          </a:p>
          <a:p>
            <a:r>
              <a:rPr lang="fi-FI" dirty="0" smtClean="0"/>
              <a:t>	  videonteon näkökulmasta: </a:t>
            </a:r>
            <a:r>
              <a:rPr lang="fi-FI" b="1" dirty="0" smtClean="0"/>
              <a:t>mikä on tärkeää, ja mikä on </a:t>
            </a:r>
            <a:endParaRPr lang="fi-FI" dirty="0" smtClean="0"/>
          </a:p>
          <a:p>
            <a:r>
              <a:rPr lang="fi-FI" b="1" dirty="0" smtClean="0"/>
              <a:t>                   mahdollista?</a:t>
            </a:r>
            <a:endParaRPr lang="fi-FI" dirty="0" smtClean="0"/>
          </a:p>
          <a:p>
            <a:r>
              <a:rPr lang="fi-FI" dirty="0" smtClean="0"/>
              <a:t>	- Lukekaa ensin </a:t>
            </a:r>
            <a:r>
              <a:rPr lang="fi-FI" dirty="0" err="1" smtClean="0"/>
              <a:t>Alpo.fi-sivulta</a:t>
            </a:r>
            <a:r>
              <a:rPr lang="fi-FI" dirty="0" smtClean="0"/>
              <a:t> Oman alasi työkykyhaasteista</a:t>
            </a:r>
          </a:p>
          <a:p>
            <a:r>
              <a:rPr lang="fi-FI" dirty="0" smtClean="0"/>
              <a:t>	  Sosiaali- ja terveysalan perustutkinnon eli lähihoitajan työn</a:t>
            </a:r>
          </a:p>
          <a:p>
            <a:r>
              <a:rPr lang="fi-FI" dirty="0" smtClean="0"/>
              <a:t>	  haastattelujutut.</a:t>
            </a:r>
          </a:p>
          <a:p>
            <a:r>
              <a:rPr lang="fi-FI" dirty="0" smtClean="0"/>
              <a:t>	- Tutustukaa jo tehtyihin materiaaleihin (Taukojumppa </a:t>
            </a:r>
            <a:r>
              <a:rPr lang="fi-FI" dirty="0" err="1" smtClean="0"/>
              <a:t>pukuompeli-</a:t>
            </a:r>
            <a:endParaRPr lang="fi-FI" dirty="0" smtClean="0"/>
          </a:p>
          <a:p>
            <a:r>
              <a:rPr lang="fi-FI" dirty="0" smtClean="0"/>
              <a:t>	  joille, Työturvallisuus ja ergonomia).</a:t>
            </a:r>
          </a:p>
          <a:p>
            <a:r>
              <a:rPr lang="fi-FI" dirty="0" smtClean="0"/>
              <a:t>	- Tutustukaa ammattikuntopiirin ideaan.</a:t>
            </a:r>
          </a:p>
          <a:p>
            <a:r>
              <a:rPr lang="fi-FI" dirty="0" smtClean="0"/>
              <a:t>	- Tutustukaa työkyvyn kymppiympyrään.</a:t>
            </a:r>
          </a:p>
          <a:p>
            <a:r>
              <a:rPr lang="fi-FI" dirty="0" smtClean="0"/>
              <a:t> </a:t>
            </a:r>
          </a:p>
          <a:p>
            <a:r>
              <a:rPr lang="fi-FI" dirty="0" smtClean="0"/>
              <a:t>	-&gt; Valitkaa mielekäs ja mahdollinen aihe, jota lähdetään </a:t>
            </a:r>
          </a:p>
          <a:p>
            <a:r>
              <a:rPr lang="fi-FI" dirty="0" smtClean="0"/>
              <a:t>	    työstämään. Tässä on esimerkkejä:</a:t>
            </a:r>
          </a:p>
          <a:p>
            <a:r>
              <a:rPr lang="fi-FI" dirty="0" smtClean="0"/>
              <a:t> </a:t>
            </a:r>
          </a:p>
          <a:p>
            <a:r>
              <a:rPr lang="fi-FI" dirty="0" smtClean="0"/>
              <a:t>	* Lähihoitajan ammattikuntopiiri</a:t>
            </a:r>
          </a:p>
          <a:p>
            <a:r>
              <a:rPr lang="fi-FI" dirty="0" smtClean="0"/>
              <a:t>	* Lähihoitajan ergonomia (tai jokin ergonomian osa-alue)</a:t>
            </a:r>
          </a:p>
          <a:p>
            <a:r>
              <a:rPr lang="fi-FI" dirty="0" smtClean="0"/>
              <a:t>	* Mikä lähihoitajan työssä voi rasittaa? Mikä avuksi?</a:t>
            </a:r>
          </a:p>
          <a:p>
            <a:r>
              <a:rPr lang="fi-FI" dirty="0" smtClean="0"/>
              <a:t>	* …</a:t>
            </a:r>
          </a:p>
          <a:p>
            <a:r>
              <a:rPr lang="fi-FI" dirty="0" smtClean="0"/>
              <a:t> </a:t>
            </a:r>
          </a:p>
          <a:p>
            <a:r>
              <a:rPr lang="fi-FI" dirty="0" smtClean="0"/>
              <a:t>3. Perehtykää aiheeseenne. Tutustukaa asiatietoihin ennen kuin alatte suunnitella käsikirjoitusta.</a:t>
            </a:r>
          </a:p>
          <a:p>
            <a:endParaRPr lang="fi-FI" dirty="0"/>
          </a:p>
        </p:txBody>
      </p:sp>
      <p:pic>
        <p:nvPicPr>
          <p:cNvPr id="2050" name="Picture 2" descr="C:\Program Files\Microsoft Office\MEDIA\CAGCAT10\j0297707.wmf"/>
          <p:cNvPicPr>
            <a:picLocks noChangeAspect="1" noChangeArrowheads="1"/>
          </p:cNvPicPr>
          <p:nvPr/>
        </p:nvPicPr>
        <p:blipFill>
          <a:blip r:embed="rId2" cstate="print"/>
          <a:srcRect/>
          <a:stretch>
            <a:fillRect/>
          </a:stretch>
        </p:blipFill>
        <p:spPr bwMode="auto">
          <a:xfrm>
            <a:off x="6228184" y="1412776"/>
            <a:ext cx="2064677" cy="2540650"/>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orakulmio 4"/>
          <p:cNvSpPr/>
          <p:nvPr/>
        </p:nvSpPr>
        <p:spPr>
          <a:xfrm>
            <a:off x="971600" y="3789040"/>
            <a:ext cx="6984776" cy="1569660"/>
          </a:xfrm>
          <a:prstGeom prst="rect">
            <a:avLst/>
          </a:prstGeom>
        </p:spPr>
        <p:txBody>
          <a:bodyPr wrap="square">
            <a:spAutoFit/>
          </a:bodyPr>
          <a:lstStyle/>
          <a:p>
            <a:r>
              <a:rPr lang="fi-FI" sz="2400" i="1" dirty="0" smtClean="0"/>
              <a:t>Kirjoitimme aiheet ylös, ja listasta taisi löytyä yli 5 aihetta, joista äänestimme suosikin. Aiheeksi tulikin lähihoitajan työssä jaksaminen ja henkinen hyvinvointi.</a:t>
            </a:r>
            <a:endParaRPr lang="fi-FI" sz="2400" i="1" dirty="0"/>
          </a:p>
        </p:txBody>
      </p:sp>
      <p:pic>
        <p:nvPicPr>
          <p:cNvPr id="9218" name="Picture 2" descr="C:\Documents and Settings\mika.kiiskinen\Local Settings\Temporary Internet Files\Content.IE5\EBAQJ28P\MC900299691[1].wmf"/>
          <p:cNvPicPr>
            <a:picLocks noChangeAspect="1" noChangeArrowheads="1"/>
          </p:cNvPicPr>
          <p:nvPr/>
        </p:nvPicPr>
        <p:blipFill>
          <a:blip r:embed="rId2" cstate="print"/>
          <a:srcRect/>
          <a:stretch>
            <a:fillRect/>
          </a:stretch>
        </p:blipFill>
        <p:spPr bwMode="auto">
          <a:xfrm>
            <a:off x="3491880" y="1556792"/>
            <a:ext cx="1815998" cy="1413662"/>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Käsikirjoitus ja kuvaussuunnitelma</a:t>
            </a:r>
            <a:endParaRPr lang="fi-FI" dirty="0"/>
          </a:p>
        </p:txBody>
      </p:sp>
      <p:sp>
        <p:nvSpPr>
          <p:cNvPr id="3" name="Sisällön paikkamerkki 2"/>
          <p:cNvSpPr>
            <a:spLocks noGrp="1"/>
          </p:cNvSpPr>
          <p:nvPr>
            <p:ph idx="1"/>
          </p:nvPr>
        </p:nvSpPr>
        <p:spPr/>
        <p:txBody>
          <a:bodyPr>
            <a:normAutofit fontScale="40000" lnSpcReduction="20000"/>
          </a:bodyPr>
          <a:lstStyle/>
          <a:p>
            <a:r>
              <a:rPr lang="fi-FI" b="1" dirty="0" smtClean="0"/>
              <a:t>Videokäsikirjoitus</a:t>
            </a:r>
            <a:endParaRPr lang="fi-FI" dirty="0" smtClean="0"/>
          </a:p>
          <a:p>
            <a:r>
              <a:rPr lang="fi-FI" dirty="0" smtClean="0"/>
              <a:t> </a:t>
            </a:r>
          </a:p>
          <a:p>
            <a:r>
              <a:rPr lang="fi-FI" dirty="0" smtClean="0"/>
              <a:t>1. Videon aihe: Määritelkää täsmällisesti, mistä video kertoo. On tärkeää, että kaikille on selvää, mitä olette tekemässä.</a:t>
            </a:r>
          </a:p>
          <a:p>
            <a:r>
              <a:rPr lang="fi-FI" dirty="0" smtClean="0"/>
              <a:t>2. Videon tarkoitus: Määritelkää, mitä videolla halutaan opettaa. On tärkeää, että kaikille on selvää, mitä olette tekemässä.</a:t>
            </a:r>
          </a:p>
          <a:p>
            <a:r>
              <a:rPr lang="fi-FI" dirty="0" smtClean="0"/>
              <a:t>3. Videon tarina: Sopikaa videon punainen lanka, joka sitoo videon osat yhdeksi kokonaisuudeksi. Myös erillisistä osista koostuvalla videolla pitää olla punainen lanka eli perusajatus, johon kaikki osat liittyvät. Muutoin filmi jää hajanaiseksi.</a:t>
            </a:r>
          </a:p>
          <a:p>
            <a:r>
              <a:rPr lang="fi-FI" dirty="0" smtClean="0"/>
              <a:t>4 a). Videon henkilöt: Miettikää, millaisia henkilöitä videon tarinaan tarvitaan. Myös luovat ideat ovat tässä sallittuja. </a:t>
            </a:r>
          </a:p>
          <a:p>
            <a:r>
              <a:rPr lang="fi-FI" dirty="0" smtClean="0"/>
              <a:t>4 b). Videon juoni: Jakakaa videon tarina kohtauksiksi. Suunnitelkaa kohtauksille järkevä järjestys. Miettikää, miten siirrytään kohtauksesta toiseen.</a:t>
            </a:r>
          </a:p>
          <a:p>
            <a:r>
              <a:rPr lang="fi-FI" dirty="0" smtClean="0"/>
              <a:t>5. Kohtausten suunnittelu: Miettikää, miten yksittäiset kohtaukset kuvataan. Tehkää jokaiselle kohtaukselle kuvaussuunnitelma, johon merkitsette kuvan sisällön, kuvakulman, kuvakoon ja leikkaukset. Kirjoittakaa siis sarjakuvannäköiset kuvausohjeet itsellenne.</a:t>
            </a:r>
          </a:p>
          <a:p>
            <a:r>
              <a:rPr lang="fi-FI" dirty="0" smtClean="0"/>
              <a:t>6. Asiasisällön varmistus: Varmistakaa, että esittämänne asiat ovat oikein. Jos ja kun jokin asia herättää kysymyksiä, selvittäkää asian oikea laita. Älkää rakentako sisältöä "musta tuntuu, että se on näin" –tiedon varassa.</a:t>
            </a:r>
          </a:p>
          <a:p>
            <a:r>
              <a:rPr lang="fi-FI" dirty="0" smtClean="0"/>
              <a:t>7. Kuivaharjoittelu: Kokeilkaa luokkatilassa, miltä suunnitelmanne tuntuu toteutettuna. Miettikää, miten ratkaisette mahdolliset ongelmat.</a:t>
            </a:r>
          </a:p>
          <a:p>
            <a:r>
              <a:rPr lang="fi-FI" dirty="0" smtClean="0"/>
              <a:t>8. Kuvausjärjestelyt: Miettikää kuvauspaikat. Kootkaa asiat, joita tarvitsette, jotta filminne onnistuu. Sopikaa siitä, miten tarvikkeet hankitaan, jotta ne ovat paikalla silloin, kun niiden pitää olla.</a:t>
            </a:r>
          </a:p>
          <a:p>
            <a:r>
              <a:rPr lang="fi-FI" dirty="0" smtClean="0"/>
              <a:t>9. Työnjako: Kirjatkaa ryhmänne jäsenten tehtävät. Sopikaa, kuka on kuvaaja, ohjaaja, näyttelijä, järjestelijä. Varmistakaa, että kaikille riittää tehtävää. Näyttelijöitä on helpoin lisätä – kohtaukseen voi esimerkiksi laittaa henkilön, joka tarkastelee toimintaa ja reagoi siihen esimerkiksi eleillään tai ilmeillään.</a:t>
            </a:r>
          </a:p>
          <a:p>
            <a:endParaRPr lang="fi-FI"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orakulmio 4"/>
          <p:cNvSpPr/>
          <p:nvPr/>
        </p:nvSpPr>
        <p:spPr>
          <a:xfrm>
            <a:off x="539552" y="3501007"/>
            <a:ext cx="8136904" cy="2677656"/>
          </a:xfrm>
          <a:prstGeom prst="rect">
            <a:avLst/>
          </a:prstGeom>
        </p:spPr>
        <p:txBody>
          <a:bodyPr wrap="square">
            <a:spAutoFit/>
          </a:bodyPr>
          <a:lstStyle/>
          <a:p>
            <a:r>
              <a:rPr lang="fi-FI" sz="2400" i="1" dirty="0" smtClean="0"/>
              <a:t>Päädyimme kiivaan ja ratkiriemukkaan juttutuokiomme aikana ottamaan videoon kohtauksiksi kärttyisän potilaan kohtaamisen ja työpaikkakiusaamisen ja molemmista päätimme tehdä hyvän ja huonon esimerkin. Kohtauksista kylläkin vain yksi tuli toteutumaan aikapulan takia. Luonnostelimme paperille kuvakulmia ja tiettyjä repliikkejä. Mietimme myös, mitä rekvisiitta tarvittaisiin.</a:t>
            </a:r>
            <a:endParaRPr lang="fi-FI" sz="2400" i="1" dirty="0"/>
          </a:p>
        </p:txBody>
      </p:sp>
      <p:pic>
        <p:nvPicPr>
          <p:cNvPr id="8194" name="Picture 2" descr="C:\Documents and Settings\mika.kiiskinen\Local Settings\Temporary Internet Files\Content.IE5\5MM4V29I\MP900411809[1].jpg"/>
          <p:cNvPicPr>
            <a:picLocks noChangeAspect="1" noChangeArrowheads="1"/>
          </p:cNvPicPr>
          <p:nvPr/>
        </p:nvPicPr>
        <p:blipFill>
          <a:blip r:embed="rId2" cstate="print"/>
          <a:srcRect/>
          <a:stretch>
            <a:fillRect/>
          </a:stretch>
        </p:blipFill>
        <p:spPr bwMode="auto">
          <a:xfrm rot="20473389">
            <a:off x="821764" y="542859"/>
            <a:ext cx="2636912" cy="2636912"/>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orakulmio 4"/>
          <p:cNvSpPr/>
          <p:nvPr/>
        </p:nvSpPr>
        <p:spPr>
          <a:xfrm>
            <a:off x="755576" y="3501008"/>
            <a:ext cx="7848872" cy="2677656"/>
          </a:xfrm>
          <a:prstGeom prst="rect">
            <a:avLst/>
          </a:prstGeom>
        </p:spPr>
        <p:txBody>
          <a:bodyPr wrap="square">
            <a:spAutoFit/>
          </a:bodyPr>
          <a:lstStyle/>
          <a:p>
            <a:r>
              <a:rPr lang="fi-FI" sz="2400" i="1" dirty="0" smtClean="0"/>
              <a:t>Päätimme hyvässä sovussa, ketkä näyttelisivät videon henkilöitä ja kuka toimisi kuvaajana ja ohjaajana. Videon teossa huomasimme hyvin, kuinka tärkeätä ohjaajan työ on, sillä ilman hänen rooliaan puheemme olisi alkanut aivan liian aikaisin. Hän myös huomasi kuvaajan kanssa, mitä kuvakulmaa tarvitsisi parannella ja oliko zoomaus kohdallaan.</a:t>
            </a:r>
            <a:endParaRPr lang="fi-FI" sz="2400" i="1" dirty="0"/>
          </a:p>
        </p:txBody>
      </p:sp>
      <p:pic>
        <p:nvPicPr>
          <p:cNvPr id="10" name="Picture 2" descr="C:\Documents and Settings\mika.kiiskinen\Local Settings\Temporary Internet Files\Content.IE5\6QXDJQPS\MC900186118[1].wmf"/>
          <p:cNvPicPr>
            <a:picLocks noChangeAspect="1" noChangeArrowheads="1"/>
          </p:cNvPicPr>
          <p:nvPr/>
        </p:nvPicPr>
        <p:blipFill>
          <a:blip r:embed="rId2" cstate="print"/>
          <a:srcRect/>
          <a:stretch>
            <a:fillRect/>
          </a:stretch>
        </p:blipFill>
        <p:spPr bwMode="auto">
          <a:xfrm rot="20617415">
            <a:off x="1531856" y="589295"/>
            <a:ext cx="2664296" cy="2314398"/>
          </a:xfrm>
          <a:prstGeom prst="rect">
            <a:avLst/>
          </a:prstGeom>
          <a:noFill/>
        </p:spPr>
      </p:pic>
      <p:sp>
        <p:nvSpPr>
          <p:cNvPr id="12" name="Kuvatekstiellipsi 11"/>
          <p:cNvSpPr/>
          <p:nvPr/>
        </p:nvSpPr>
        <p:spPr>
          <a:xfrm>
            <a:off x="4211960" y="476672"/>
            <a:ext cx="2160240" cy="612648"/>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dirty="0" smtClean="0">
                <a:solidFill>
                  <a:schemeClr val="tx1"/>
                </a:solidFill>
              </a:rPr>
              <a:t>Hiljaisuus! Kuvaus!</a:t>
            </a:r>
            <a:endParaRPr lang="fi-FI" dirty="0">
              <a:solidFill>
                <a:schemeClr val="tx1"/>
              </a:solidFill>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Vaellus">
  <a:themeElements>
    <a:clrScheme name="Vaellus">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Vaellus">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Vaellus">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136</TotalTime>
  <Words>359</Words>
  <Application>Microsoft Office PowerPoint</Application>
  <PresentationFormat>Näytössä katseltava diaesitys (4:3)</PresentationFormat>
  <Paragraphs>80</Paragraphs>
  <Slides>14</Slides>
  <Notes>2</Notes>
  <HiddenSlides>0</HiddenSlides>
  <MMClips>0</MMClips>
  <ScaleCrop>false</ScaleCrop>
  <HeadingPairs>
    <vt:vector size="4" baseType="variant">
      <vt:variant>
        <vt:lpstr>Teema</vt:lpstr>
      </vt:variant>
      <vt:variant>
        <vt:i4>1</vt:i4>
      </vt:variant>
      <vt:variant>
        <vt:lpstr>Dian otsikot</vt:lpstr>
      </vt:variant>
      <vt:variant>
        <vt:i4>14</vt:i4>
      </vt:variant>
    </vt:vector>
  </HeadingPairs>
  <TitlesOfParts>
    <vt:vector size="15" baseType="lpstr">
      <vt:lpstr>Vaellus</vt:lpstr>
      <vt:lpstr>Alpo-kurssi taossa</vt:lpstr>
      <vt:lpstr>Dia 2</vt:lpstr>
      <vt:lpstr>Alpo-Kurssi joulukuu 2009-tammikuu 2010</vt:lpstr>
      <vt:lpstr>Alpo-elokuvan tuottaminen</vt:lpstr>
      <vt:lpstr>ideointi</vt:lpstr>
      <vt:lpstr>Dia 6</vt:lpstr>
      <vt:lpstr>Käsikirjoitus ja kuvaussuunnitelma</vt:lpstr>
      <vt:lpstr>Dia 8</vt:lpstr>
      <vt:lpstr>Dia 9</vt:lpstr>
      <vt:lpstr>Dia 10</vt:lpstr>
      <vt:lpstr>Dia 11</vt:lpstr>
      <vt:lpstr>Dia 12</vt:lpstr>
      <vt:lpstr>Dia 13</vt:lpstr>
      <vt:lpstr>Dia 14</vt:lpstr>
    </vt:vector>
  </TitlesOfParts>
  <Company>Tampereen Ammattiopisto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Alpo-kurssi taossa</dc:title>
  <dc:creator>mika.kiiskinen</dc:creator>
  <cp:lastModifiedBy>Saku</cp:lastModifiedBy>
  <cp:revision>27</cp:revision>
  <dcterms:created xsi:type="dcterms:W3CDTF">2011-04-18T08:53:20Z</dcterms:created>
  <dcterms:modified xsi:type="dcterms:W3CDTF">2011-05-12T10:18:48Z</dcterms:modified>
</cp:coreProperties>
</file>