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pptx" ContentType="application/vnd.openxmlformats-officedocument.presentationml.presentation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61" r:id="rId2"/>
    <p:sldId id="274" r:id="rId3"/>
    <p:sldId id="263" r:id="rId4"/>
    <p:sldId id="264" r:id="rId5"/>
    <p:sldId id="275" r:id="rId6"/>
    <p:sldId id="283" r:id="rId7"/>
    <p:sldId id="256" r:id="rId8"/>
    <p:sldId id="257" r:id="rId9"/>
    <p:sldId id="258" r:id="rId10"/>
    <p:sldId id="259" r:id="rId11"/>
    <p:sldId id="260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6" r:id="rId20"/>
    <p:sldId id="282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6" autoAdjust="0"/>
    <p:restoredTop sz="94599" autoAdjust="0"/>
  </p:normalViewPr>
  <p:slideViewPr>
    <p:cSldViewPr>
      <p:cViewPr>
        <p:scale>
          <a:sx n="70" d="100"/>
          <a:sy n="70" d="100"/>
        </p:scale>
        <p:origin x="-2814" y="-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3900" y="1824038"/>
            <a:ext cx="7696200" cy="115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EC039-649A-4310-B929-4FFF1ADF376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72250" y="890588"/>
            <a:ext cx="1885950" cy="549751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14400" y="890588"/>
            <a:ext cx="5505450" cy="549751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0"/>
          </p:nvPr>
        </p:nvSpPr>
        <p:spPr>
          <a:xfrm rot="5400000">
            <a:off x="-581024" y="5146675"/>
            <a:ext cx="2133600" cy="365125"/>
          </a:xfrm>
        </p:spPr>
        <p:txBody>
          <a:bodyPr/>
          <a:lstStyle>
            <a:lvl1pPr algn="r">
              <a:defRPr sz="120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fld id="{1745DDA8-7780-4B9A-87E2-28B067FBFF16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Alatunnisteen paikkamerkki 6"/>
          <p:cNvSpPr>
            <a:spLocks noGrp="1"/>
          </p:cNvSpPr>
          <p:nvPr>
            <p:ph type="ftr" sz="quarter" idx="11"/>
          </p:nvPr>
        </p:nvSpPr>
        <p:spPr>
          <a:xfrm rot="5400000">
            <a:off x="-962024" y="3246437"/>
            <a:ext cx="2895600" cy="365125"/>
          </a:xfrm>
        </p:spPr>
        <p:txBody>
          <a:bodyPr/>
          <a:lstStyle>
            <a:lvl1pPr algn="ctr">
              <a:defRPr sz="120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C87061-AE29-4389-B993-F278888B82C7}" type="datetimeFigureOut">
              <a:rPr lang="fi-FI" smtClean="0"/>
              <a:pPr/>
              <a:t>12.5.2011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95955E-AEEC-443B-8CE6-9972897E935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FD0F8-B953-44FA-9E1C-53F0C6AD9A0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4350" y="4406900"/>
            <a:ext cx="8077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14350" y="2906713"/>
            <a:ext cx="8077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E973D-8FC6-4B37-8F9B-42E5AA39EDC5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3875" y="890588"/>
            <a:ext cx="8086725" cy="115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23875" y="2286000"/>
            <a:ext cx="4086225" cy="3705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62500" y="2286000"/>
            <a:ext cx="3848100" cy="3705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C54BC-2B2A-49D1-A0D1-3501E9F8C05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49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49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08650-7EC3-4DF5-878C-2F91B8E52F6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0E0B-ED0D-4523-82AD-9E232475B61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4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D0A5E-E44D-4E44-A3DB-CBE8A43A6841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3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641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52184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B376B-396D-430C-BE2F-2DA198833FF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599"/>
            <a:ext cx="5486400" cy="5048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016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286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656F-DF39-4004-8A32-B60692F1ADD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85775" y="890588"/>
            <a:ext cx="8124825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GB" smtClean="0"/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5775" y="2286000"/>
            <a:ext cx="8134350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 smtClean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05575" y="6213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200">
                <a:solidFill>
                  <a:srgbClr val="5F5F5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595955E-AEEC-443B-8CE6-9972897E935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Alatunnisteen paikkamerkki 6"/>
          <p:cNvSpPr>
            <a:spLocks noGrp="1"/>
          </p:cNvSpPr>
          <p:nvPr>
            <p:ph type="ftr" sz="quarter" idx="3"/>
          </p:nvPr>
        </p:nvSpPr>
        <p:spPr>
          <a:xfrm>
            <a:off x="3124200" y="62134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buFontTx/>
              <a:buNone/>
              <a:defRPr sz="1200">
                <a:solidFill>
                  <a:srgbClr val="5F5F5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</p:sldLayoutIdLst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pitchFamily="34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pitchFamily="34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pitchFamily="34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pitchFamily="34" charset="0"/>
        </a:defRPr>
      </a:lvl9pPr>
    </p:titleStyle>
    <p:bodyStyle>
      <a:lvl1pPr marL="457200" indent="-457200" algn="l" rtl="0" eaLnBrk="1" fontAlgn="base" hangingPunct="1">
        <a:spcBef>
          <a:spcPct val="6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952500" indent="-495300" algn="l" rtl="0" eaLnBrk="1" fontAlgn="base" hangingPunct="1">
        <a:spcBef>
          <a:spcPct val="4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rgbClr val="000000"/>
          </a:solidFill>
          <a:latin typeface="+mn-lt"/>
        </a:defRPr>
      </a:lvl2pPr>
      <a:lvl3pPr marL="1371600" indent="-457200" algn="l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>
          <a:solidFill>
            <a:srgbClr val="000000"/>
          </a:solidFill>
          <a:latin typeface="+mn-lt"/>
        </a:defRPr>
      </a:lvl3pPr>
      <a:lvl4pPr marL="1752600" indent="-3810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rgbClr val="000000"/>
          </a:solidFill>
          <a:latin typeface="+mn-lt"/>
        </a:defRPr>
      </a:lvl4pPr>
      <a:lvl5pPr marL="2171700" indent="-3429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200">
          <a:solidFill>
            <a:srgbClr val="000000"/>
          </a:solidFill>
          <a:latin typeface="+mn-lt"/>
        </a:defRPr>
      </a:lvl5pPr>
      <a:lvl6pPr marL="2628900" indent="-3429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200">
          <a:solidFill>
            <a:srgbClr val="000000"/>
          </a:solidFill>
          <a:latin typeface="+mn-lt"/>
        </a:defRPr>
      </a:lvl6pPr>
      <a:lvl7pPr marL="3086100" indent="-3429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200">
          <a:solidFill>
            <a:srgbClr val="000000"/>
          </a:solidFill>
          <a:latin typeface="+mn-lt"/>
        </a:defRPr>
      </a:lvl7pPr>
      <a:lvl8pPr marL="3543300" indent="-3429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200">
          <a:solidFill>
            <a:srgbClr val="000000"/>
          </a:solidFill>
          <a:latin typeface="+mn-lt"/>
        </a:defRPr>
      </a:lvl8pPr>
      <a:lvl9pPr marL="4000500" indent="-3429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200">
          <a:solidFill>
            <a:srgbClr val="000000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Presentation1.ppt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>
          <a:xfrm>
            <a:off x="611560" y="0"/>
            <a:ext cx="7160840" cy="573325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4400" dirty="0" smtClean="0">
                <a:latin typeface="Arial Black" pitchFamily="34" charset="0"/>
              </a:rPr>
              <a:t>Hyvinvoivan oppimisympäristön ja työkykypassin kehittämishankkeet </a:t>
            </a:r>
            <a:r>
              <a:rPr lang="fi-FI" sz="4400" dirty="0" err="1" smtClean="0">
                <a:latin typeface="Arial Black" pitchFamily="34" charset="0"/>
              </a:rPr>
              <a:t>Ekamossa</a:t>
            </a:r>
            <a:r>
              <a:rPr lang="fi-FI" sz="4400" dirty="0" smtClean="0">
                <a:latin typeface="Arial Black" pitchFamily="34" charset="0"/>
              </a:rPr>
              <a:t/>
            </a:r>
            <a:br>
              <a:rPr lang="fi-FI" sz="4400" dirty="0" smtClean="0">
                <a:latin typeface="Arial Black" pitchFamily="34" charset="0"/>
              </a:rPr>
            </a:br>
            <a:endParaRPr lang="fi-FI" sz="4400" dirty="0">
              <a:latin typeface="Arial Black" pitchFamily="34" charset="0"/>
            </a:endParaRPr>
          </a:p>
        </p:txBody>
      </p:sp>
      <p:sp>
        <p:nvSpPr>
          <p:cNvPr id="8" name="Alaotsikko 7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337592"/>
          </a:xfrm>
        </p:spPr>
        <p:txBody>
          <a:bodyPr/>
          <a:lstStyle/>
          <a:p>
            <a:pPr algn="l">
              <a:defRPr/>
            </a:pPr>
            <a:r>
              <a:rPr lang="fi-FI" sz="1800" dirty="0" smtClean="0"/>
              <a:t>                         Lehtori Soile Högfors</a:t>
            </a:r>
            <a:endParaRPr lang="fi-FI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Miten?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sz="2800" dirty="0" smtClean="0"/>
              <a:t>-&gt; työkykypassin voit suorittaa kolmen opiskeluvuoden aikana osittain opintoihisi kuuluvien opintojen, osittain harrastustoiminnan ja oppimistehtävien avulla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sz="2800" dirty="0" smtClean="0"/>
              <a:t>-&gt; lisäinfoa saat 6.10 hyvinvointivirtaa päivän työkykypassipisteestä tai oman osastosi ”passivastaavalta” tai liikunnanopettajilta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548681"/>
            <a:ext cx="8124825" cy="1008111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85775" y="1700808"/>
            <a:ext cx="8134350" cy="425231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2400" dirty="0" smtClean="0"/>
              <a:t>Miten?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sz="2400" dirty="0" smtClean="0"/>
              <a:t>-&gt; syysloman jälkeen voit valita vapaasti valittavan työkykypassiin valmentavan kurssin ( 1 </a:t>
            </a:r>
            <a:r>
              <a:rPr lang="fi-FI" sz="2400" dirty="0" err="1" smtClean="0"/>
              <a:t>ov</a:t>
            </a:r>
            <a:r>
              <a:rPr lang="fi-FI" sz="2400" dirty="0" smtClean="0"/>
              <a:t>), joka suoritetaan kolmen vuoden aikana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sz="2400" dirty="0" smtClean="0"/>
              <a:t>-&gt; 2.jaksolla tehdään jokaiselle työkykypassiin mukaan lähtevälle oma </a:t>
            </a:r>
            <a:r>
              <a:rPr lang="fi-FI" sz="2400" dirty="0" err="1" smtClean="0"/>
              <a:t>Hops</a:t>
            </a:r>
            <a:r>
              <a:rPr lang="fi-FI" sz="2400" dirty="0" smtClean="0"/>
              <a:t> passin suorittamisen osalta ja Käydään läpi Alpo-ohjelman käyttö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sz="2400" dirty="0" smtClean="0"/>
              <a:t>-&gt; tammi-helmikuussa toteutetaan terveys- ja liikuntatestit (oman kunnon kartoitus), joissa saat tietoa omasta kunnostasi ja terveydentilastasi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08720"/>
            <a:ext cx="8124825" cy="738212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989888" cy="440848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i-FI" sz="2400" dirty="0"/>
              <a:t>Työkykypassin tavoitteet:</a:t>
            </a:r>
          </a:p>
          <a:p>
            <a:pPr>
              <a:defRPr/>
            </a:pPr>
            <a:r>
              <a:rPr lang="fi-FI" sz="2400" dirty="0" smtClean="0"/>
              <a:t>motivoida </a:t>
            </a:r>
            <a:r>
              <a:rPr lang="fi-FI" sz="2400" dirty="0"/>
              <a:t>ja ohjata opiskelija </a:t>
            </a:r>
            <a:r>
              <a:rPr lang="fi-FI" sz="2400" dirty="0" smtClean="0"/>
              <a:t>säännölliseen terveysliikuntaan </a:t>
            </a:r>
            <a:r>
              <a:rPr lang="fi-FI" sz="2400" dirty="0"/>
              <a:t>ja oman </a:t>
            </a:r>
            <a:r>
              <a:rPr lang="fi-FI" sz="2400" dirty="0" smtClean="0"/>
              <a:t>terveyden hoitamiseen</a:t>
            </a:r>
            <a:endParaRPr lang="fi-FI" sz="2400" dirty="0"/>
          </a:p>
          <a:p>
            <a:pPr>
              <a:defRPr/>
            </a:pPr>
            <a:r>
              <a:rPr lang="fi-FI" sz="2400" dirty="0" smtClean="0"/>
              <a:t>tukea </a:t>
            </a:r>
            <a:r>
              <a:rPr lang="fi-FI" sz="2400" dirty="0"/>
              <a:t>ammatillista kasvua ja kehittymistä </a:t>
            </a:r>
            <a:r>
              <a:rPr lang="fi-FI" sz="2400" dirty="0" smtClean="0"/>
              <a:t>sekä vastata </a:t>
            </a:r>
            <a:r>
              <a:rPr lang="fi-FI" sz="2400" dirty="0"/>
              <a:t>alan työkykyhaasteisiin </a:t>
            </a:r>
            <a:r>
              <a:rPr lang="fi-FI" sz="2400" dirty="0" smtClean="0"/>
              <a:t>esim. työturvallisuuden </a:t>
            </a:r>
            <a:r>
              <a:rPr lang="fi-FI" sz="2400" dirty="0"/>
              <a:t>ja ergonomian osalta</a:t>
            </a:r>
          </a:p>
          <a:p>
            <a:pPr>
              <a:defRPr/>
            </a:pPr>
            <a:r>
              <a:rPr lang="fi-FI" sz="2400" dirty="0" smtClean="0"/>
              <a:t>aktivoida </a:t>
            </a:r>
            <a:r>
              <a:rPr lang="fi-FI" sz="2400" dirty="0"/>
              <a:t>opiskelija osallistumaan ja </a:t>
            </a:r>
            <a:r>
              <a:rPr lang="fi-FI" sz="2400" dirty="0" smtClean="0"/>
              <a:t>toimimaan vastuullisesti </a:t>
            </a:r>
            <a:r>
              <a:rPr lang="fi-FI" sz="2400" dirty="0"/>
              <a:t>erilaisissa ryhmissä</a:t>
            </a: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692697"/>
            <a:ext cx="8124825" cy="720080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12776"/>
            <a:ext cx="7989888" cy="482451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i-FI" sz="2400" dirty="0" smtClean="0"/>
              <a:t>1. Toiminta- ja työkykyä edistävä liikunta</a:t>
            </a:r>
          </a:p>
          <a:p>
            <a:pPr marL="0" indent="0">
              <a:buFontTx/>
              <a:buNone/>
              <a:defRPr/>
            </a:pPr>
            <a:r>
              <a:rPr lang="fi-FI" sz="2400" dirty="0" smtClean="0"/>
              <a:t>Suoritustapoja;</a:t>
            </a:r>
          </a:p>
          <a:p>
            <a:pPr>
              <a:defRPr/>
            </a:pPr>
            <a:r>
              <a:rPr lang="fi-FI" sz="2400" dirty="0" smtClean="0"/>
              <a:t>pakollinen liikunta</a:t>
            </a:r>
          </a:p>
          <a:p>
            <a:pPr>
              <a:defRPr/>
            </a:pPr>
            <a:r>
              <a:rPr lang="fi-FI" sz="2400" dirty="0" smtClean="0"/>
              <a:t>valinnainen liikunta</a:t>
            </a:r>
          </a:p>
          <a:p>
            <a:pPr>
              <a:defRPr/>
            </a:pPr>
            <a:r>
              <a:rPr lang="fi-FI" sz="2400" dirty="0" smtClean="0"/>
              <a:t>liikuntakerhot</a:t>
            </a:r>
          </a:p>
          <a:p>
            <a:pPr>
              <a:defRPr/>
            </a:pPr>
            <a:r>
              <a:rPr lang="fi-FI" sz="2400" dirty="0" smtClean="0"/>
              <a:t>koulun kuntosali</a:t>
            </a:r>
          </a:p>
          <a:p>
            <a:pPr>
              <a:defRPr/>
            </a:pPr>
            <a:r>
              <a:rPr lang="fi-FI" sz="2400" dirty="0" smtClean="0"/>
              <a:t>oma harrastustoiminta</a:t>
            </a:r>
          </a:p>
          <a:p>
            <a:pPr>
              <a:defRPr/>
            </a:pPr>
            <a:r>
              <a:rPr lang="fi-FI" sz="2400" dirty="0" smtClean="0"/>
              <a:t>ohjaajana liikunnan opettajat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620689"/>
            <a:ext cx="8124825" cy="1080120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989888" cy="4264496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i-FI" sz="2400" dirty="0" smtClean="0"/>
              <a:t>2. Terveysosaaminen</a:t>
            </a:r>
          </a:p>
          <a:p>
            <a:pPr marL="0" indent="0">
              <a:buFontTx/>
              <a:buNone/>
              <a:defRPr/>
            </a:pPr>
            <a:r>
              <a:rPr lang="fi-FI" sz="2400" dirty="0" smtClean="0"/>
              <a:t>Suoritustapoja;</a:t>
            </a:r>
          </a:p>
          <a:p>
            <a:pPr>
              <a:defRPr/>
            </a:pPr>
            <a:r>
              <a:rPr lang="fi-FI" sz="2400" dirty="0" smtClean="0"/>
              <a:t>terveystieto (pakollinen tai valinnainen)</a:t>
            </a:r>
          </a:p>
          <a:p>
            <a:pPr>
              <a:defRPr/>
            </a:pPr>
            <a:r>
              <a:rPr lang="fi-FI" sz="2400" dirty="0" smtClean="0"/>
              <a:t>ensiapukurssit ym. valinnaiskurssit</a:t>
            </a:r>
          </a:p>
          <a:p>
            <a:pPr>
              <a:defRPr/>
            </a:pPr>
            <a:r>
              <a:rPr lang="fi-FI" sz="2400" dirty="0" smtClean="0"/>
              <a:t>kerhotoiminta</a:t>
            </a:r>
          </a:p>
          <a:p>
            <a:pPr>
              <a:defRPr/>
            </a:pPr>
            <a:r>
              <a:rPr lang="fi-FI" sz="2400" dirty="0" smtClean="0"/>
              <a:t>järjestötoiminta esim. VPK</a:t>
            </a:r>
          </a:p>
          <a:p>
            <a:pPr>
              <a:defRPr/>
            </a:pPr>
            <a:r>
              <a:rPr lang="fi-FI" sz="2400" dirty="0" smtClean="0"/>
              <a:t>ohjaajana liikunnanopettajat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548681"/>
            <a:ext cx="8124825" cy="864096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68760"/>
            <a:ext cx="7989888" cy="496852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i-FI" sz="2400" dirty="0" smtClean="0"/>
              <a:t>3. Ammatin työkykyvalmiudet</a:t>
            </a:r>
          </a:p>
          <a:p>
            <a:pPr marL="0" indent="0">
              <a:buFontTx/>
              <a:buNone/>
              <a:defRPr/>
            </a:pPr>
            <a:r>
              <a:rPr lang="fi-FI" sz="2400" dirty="0" smtClean="0"/>
              <a:t>Suoritustapoja;</a:t>
            </a:r>
          </a:p>
          <a:p>
            <a:pPr>
              <a:defRPr/>
            </a:pPr>
            <a:r>
              <a:rPr lang="fi-FI" sz="2400" dirty="0" smtClean="0"/>
              <a:t>ammatilliset oppimistehtävät työturvallisuuteen ja ergonomiaan liittyen</a:t>
            </a:r>
          </a:p>
          <a:p>
            <a:pPr>
              <a:defRPr/>
            </a:pPr>
            <a:r>
              <a:rPr lang="fi-FI" sz="2400" dirty="0" smtClean="0"/>
              <a:t>työturvallisuuteen ja ergonomiaan liittyvät tehtävät </a:t>
            </a:r>
            <a:r>
              <a:rPr lang="fi-FI" sz="2400" dirty="0" err="1" smtClean="0"/>
              <a:t>työssäoppimisjaksolle</a:t>
            </a:r>
            <a:endParaRPr lang="fi-FI" sz="2400" dirty="0" smtClean="0"/>
          </a:p>
          <a:p>
            <a:pPr>
              <a:defRPr/>
            </a:pPr>
            <a:r>
              <a:rPr lang="fi-FI" sz="2400" dirty="0" smtClean="0"/>
              <a:t>työkykyä edistävien teemapäivien suunnittelu ja toteutus</a:t>
            </a:r>
          </a:p>
          <a:p>
            <a:pPr>
              <a:defRPr/>
            </a:pPr>
            <a:r>
              <a:rPr lang="fi-FI" sz="2400" dirty="0" smtClean="0"/>
              <a:t>* ammattikuntopiirit/ taukojumpat</a:t>
            </a:r>
          </a:p>
          <a:p>
            <a:pPr>
              <a:defRPr/>
            </a:pPr>
            <a:r>
              <a:rPr lang="fi-FI" sz="2400" dirty="0" smtClean="0"/>
              <a:t>* ohjaajana ammatinopettaja/ liikunnanopettaja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548681"/>
            <a:ext cx="8124825" cy="720079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96752"/>
            <a:ext cx="7989888" cy="5040536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i-FI" sz="2400" dirty="0" smtClean="0"/>
              <a:t>4. Harrastuneisuus ja yhteistyötaidot</a:t>
            </a:r>
          </a:p>
          <a:p>
            <a:pPr marL="0" indent="0">
              <a:buFontTx/>
              <a:buNone/>
              <a:defRPr/>
            </a:pPr>
            <a:r>
              <a:rPr lang="fi-FI" sz="2400" dirty="0" smtClean="0"/>
              <a:t>Suoritustapoja;</a:t>
            </a:r>
          </a:p>
          <a:p>
            <a:pPr>
              <a:defRPr/>
            </a:pPr>
            <a:r>
              <a:rPr lang="fi-FI" sz="2400" dirty="0" err="1" smtClean="0"/>
              <a:t>tutorikoulutus-</a:t>
            </a:r>
            <a:r>
              <a:rPr lang="fi-FI" sz="2400" dirty="0" smtClean="0"/>
              <a:t> ja toiminta, oppilaskuntatoiminta</a:t>
            </a:r>
          </a:p>
          <a:p>
            <a:pPr>
              <a:defRPr/>
            </a:pPr>
            <a:r>
              <a:rPr lang="fi-FI" sz="2400" dirty="0" smtClean="0"/>
              <a:t>Saku Stars- kilpailuihin osallistuminen</a:t>
            </a:r>
          </a:p>
          <a:p>
            <a:pPr>
              <a:defRPr/>
            </a:pPr>
            <a:r>
              <a:rPr lang="fi-FI" sz="2400" dirty="0" smtClean="0"/>
              <a:t>teemapäivien suunnittelu ja toteutus</a:t>
            </a:r>
          </a:p>
          <a:p>
            <a:pPr>
              <a:defRPr/>
            </a:pPr>
            <a:r>
              <a:rPr lang="fi-FI" sz="2400" dirty="0" smtClean="0"/>
              <a:t>järjestö- ja seuratoiminta</a:t>
            </a:r>
          </a:p>
          <a:p>
            <a:pPr>
              <a:defRPr/>
            </a:pPr>
            <a:r>
              <a:rPr lang="fi-FI" sz="2400" dirty="0" smtClean="0"/>
              <a:t>kulttuurin tai liikunnan ohjaus-, tuomari- tai valmennustoiminta</a:t>
            </a:r>
          </a:p>
          <a:p>
            <a:pPr>
              <a:defRPr/>
            </a:pPr>
            <a:r>
              <a:rPr lang="fi-FI" sz="2400" dirty="0" smtClean="0"/>
              <a:t>ohjaajana liikunnanopettajat/ ammatinopettaja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28328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80729"/>
            <a:ext cx="7989888" cy="5256560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fi-FI" sz="2400" dirty="0" smtClean="0"/>
              <a:t>5. Työkykyvalmiuksien vahvistaminen</a:t>
            </a:r>
          </a:p>
          <a:p>
            <a:pPr marL="0" indent="0">
              <a:buFontTx/>
              <a:buNone/>
              <a:defRPr/>
            </a:pPr>
            <a:r>
              <a:rPr lang="fi-FI" sz="2400" dirty="0" smtClean="0"/>
              <a:t>Suoritustapoja;</a:t>
            </a:r>
          </a:p>
          <a:p>
            <a:pPr>
              <a:defRPr/>
            </a:pPr>
            <a:r>
              <a:rPr lang="fi-FI" sz="2400" dirty="0" smtClean="0"/>
              <a:t>näyttö, </a:t>
            </a:r>
            <a:r>
              <a:rPr lang="fi-FI" sz="2400" dirty="0" err="1" smtClean="0"/>
              <a:t>portfolio</a:t>
            </a:r>
            <a:r>
              <a:rPr lang="fi-FI" sz="2400" dirty="0" smtClean="0"/>
              <a:t>, erilaisten tapahtumien järjestäminen</a:t>
            </a:r>
          </a:p>
          <a:p>
            <a:pPr>
              <a:defRPr/>
            </a:pPr>
            <a:r>
              <a:rPr lang="fi-FI" sz="2400" dirty="0" smtClean="0"/>
              <a:t>työkykyä syventävä pakollinen tai valinnainen kurssi</a:t>
            </a:r>
          </a:p>
          <a:p>
            <a:pPr>
              <a:defRPr/>
            </a:pPr>
            <a:r>
              <a:rPr lang="fi-FI" sz="2400" dirty="0" smtClean="0"/>
              <a:t>työkykyä syventävä harrastus- tai vapaa-ajan toiminta,</a:t>
            </a:r>
          </a:p>
          <a:p>
            <a:pPr>
              <a:defRPr/>
            </a:pPr>
            <a:r>
              <a:rPr lang="fi-FI" sz="2400" dirty="0" err="1" smtClean="0"/>
              <a:t>liikuntatutorikoulutus</a:t>
            </a:r>
            <a:endParaRPr lang="fi-FI" sz="2400" dirty="0" smtClean="0"/>
          </a:p>
          <a:p>
            <a:pPr>
              <a:defRPr/>
            </a:pPr>
            <a:r>
              <a:rPr lang="fi-FI" sz="2400" dirty="0" err="1" smtClean="0"/>
              <a:t>työssäoppimisjaksolla</a:t>
            </a:r>
            <a:r>
              <a:rPr lang="fi-FI" sz="2400" dirty="0" smtClean="0"/>
              <a:t> työkykyyn vaikuttavien asioiden kirjaamista ja seuraamista = oppimistehtävät</a:t>
            </a:r>
          </a:p>
          <a:p>
            <a:pPr>
              <a:defRPr/>
            </a:pPr>
            <a:r>
              <a:rPr lang="fi-FI" sz="2400" dirty="0" smtClean="0"/>
              <a:t>ohjaajana ammatinopettaja/liikunnanopettajat/työpaikkaohjaaja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764705"/>
            <a:ext cx="8124825" cy="864096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989888" cy="440848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FontTx/>
              <a:buNone/>
            </a:pPr>
            <a:r>
              <a:rPr lang="fi-FI" sz="2800" dirty="0" smtClean="0"/>
              <a:t>Ammattiosaajan työkykypassi</a:t>
            </a:r>
          </a:p>
          <a:p>
            <a:pPr marL="0" indent="0" algn="ctr">
              <a:buFontTx/>
              <a:buNone/>
            </a:pPr>
            <a:r>
              <a:rPr lang="fi-FI" sz="2800" dirty="0" smtClean="0"/>
              <a:t>Tietoa työkykypassista saat Sakun sivuilta</a:t>
            </a:r>
          </a:p>
          <a:p>
            <a:pPr marL="0" indent="0" algn="ctr">
              <a:buFontTx/>
              <a:buNone/>
            </a:pPr>
            <a:r>
              <a:rPr lang="fi-FI" sz="4800" dirty="0" smtClean="0"/>
              <a:t>www. </a:t>
            </a:r>
            <a:r>
              <a:rPr lang="fi-FI" sz="4800" dirty="0" err="1" smtClean="0"/>
              <a:t>alpo.fi</a:t>
            </a:r>
            <a:endParaRPr lang="fi-FI" sz="4800" dirty="0" smtClean="0"/>
          </a:p>
          <a:p>
            <a:pPr marL="0" indent="0" algn="ctr">
              <a:buFontTx/>
              <a:buNone/>
            </a:pPr>
            <a:endParaRPr lang="fi-FI" sz="2800" dirty="0" smtClean="0"/>
          </a:p>
          <a:p>
            <a:pPr marL="0" indent="0" algn="ctr">
              <a:buFontTx/>
              <a:buNone/>
            </a:pPr>
            <a:r>
              <a:rPr lang="fi-FI" sz="2800" dirty="0" smtClean="0"/>
              <a:t>Sieltä löydät mm. ammattiosaajan</a:t>
            </a:r>
          </a:p>
          <a:p>
            <a:pPr marL="0" indent="0" algn="ctr">
              <a:buFontTx/>
              <a:buNone/>
            </a:pPr>
            <a:r>
              <a:rPr lang="fi-FI" sz="2800" dirty="0" err="1" smtClean="0"/>
              <a:t>hyvinvointiportaalin</a:t>
            </a:r>
            <a:endParaRPr lang="fi-FI" sz="2800" dirty="0" smtClean="0"/>
          </a:p>
          <a:p>
            <a:pPr marL="0" indent="0" algn="ctr">
              <a:buFontTx/>
              <a:buNone/>
            </a:pPr>
            <a:r>
              <a:rPr lang="fi-FI" sz="2800" dirty="0" smtClean="0"/>
              <a:t>ja sähköisen huoltokirjan, johon</a:t>
            </a:r>
          </a:p>
          <a:p>
            <a:pPr marL="0" indent="0" algn="ctr">
              <a:buFontTx/>
              <a:buNone/>
            </a:pPr>
            <a:r>
              <a:rPr lang="fi-FI" sz="2800" dirty="0" smtClean="0"/>
              <a:t>passisuoritukset voi kirjata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5775" y="404665"/>
            <a:ext cx="8124825" cy="936103"/>
          </a:xfrm>
        </p:spPr>
        <p:txBody>
          <a:bodyPr/>
          <a:lstStyle/>
          <a:p>
            <a:r>
              <a:rPr lang="fi-FI" sz="2800" dirty="0" smtClean="0"/>
              <a:t>Hyvinvoiva oppimisympäristö - hanke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5775" y="1412776"/>
            <a:ext cx="8134350" cy="4540349"/>
          </a:xfrm>
        </p:spPr>
        <p:txBody>
          <a:bodyPr/>
          <a:lstStyle/>
          <a:p>
            <a:r>
              <a:rPr lang="fi-FI" sz="2400" dirty="0" smtClean="0"/>
              <a:t>hankkeen aloitus Lappeenrannassa 20.9.2010, paikalla Saku </a:t>
            </a:r>
            <a:r>
              <a:rPr lang="fi-FI" sz="2400" dirty="0" err="1" smtClean="0"/>
              <a:t>ry:sta</a:t>
            </a:r>
            <a:r>
              <a:rPr lang="fi-FI" sz="2400" dirty="0" smtClean="0"/>
              <a:t> Ville Virtanen</a:t>
            </a:r>
          </a:p>
          <a:p>
            <a:r>
              <a:rPr lang="fi-FI" sz="2400" dirty="0" smtClean="0"/>
              <a:t>perustettiin työryhmä, johon kuuluvat kuraattori, opinto-ohjauksen koordinaattori sekä erityisopetuksen koordinaattori</a:t>
            </a:r>
          </a:p>
          <a:p>
            <a:r>
              <a:rPr lang="fi-FI" sz="2400" dirty="0" smtClean="0"/>
              <a:t>työryhmän tehtävänä on työstää sisällöt Yhteistyö ympäröivien yhteisöjen kanssa – osioon sekä Opiskelijapalvelut – osioon</a:t>
            </a:r>
          </a:p>
          <a:p>
            <a:r>
              <a:rPr lang="fi-FI" sz="2400" dirty="0" smtClean="0"/>
              <a:t>tavoitteena löytää näihin osioihin kehittämiskohteet ja vastuuhenkilöt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85775" y="764705"/>
            <a:ext cx="8124825" cy="720080"/>
          </a:xfrm>
        </p:spPr>
        <p:txBody>
          <a:bodyPr/>
          <a:lstStyle/>
          <a:p>
            <a:pPr algn="ctr"/>
            <a:r>
              <a:rPr lang="fi-FI" sz="2800" dirty="0" smtClean="0"/>
              <a:t>Työkykypassin käyttöönotto </a:t>
            </a:r>
            <a:r>
              <a:rPr lang="fi-FI" sz="2800" dirty="0" err="1" smtClean="0"/>
              <a:t>Ekamossa</a:t>
            </a:r>
            <a:endParaRPr lang="fi-FI" sz="2800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539552" y="1484784"/>
            <a:ext cx="8134350" cy="4468341"/>
          </a:xfrm>
        </p:spPr>
        <p:txBody>
          <a:bodyPr/>
          <a:lstStyle/>
          <a:p>
            <a:pPr>
              <a:buNone/>
            </a:pPr>
            <a:r>
              <a:rPr lang="fi-FI" b="1" dirty="0" smtClean="0">
                <a:solidFill>
                  <a:schemeClr val="accent1"/>
                </a:solidFill>
              </a:rPr>
              <a:t>Syksy 2009</a:t>
            </a:r>
          </a:p>
          <a:p>
            <a:r>
              <a:rPr lang="fi-FI" dirty="0" smtClean="0"/>
              <a:t>nimettiin </a:t>
            </a:r>
            <a:r>
              <a:rPr lang="fi-FI" dirty="0" err="1" smtClean="0"/>
              <a:t>Ekamoon</a:t>
            </a:r>
            <a:r>
              <a:rPr lang="fi-FI" dirty="0" smtClean="0"/>
              <a:t> passikoordinaattoriksi Asta Sillanpää </a:t>
            </a:r>
          </a:p>
          <a:p>
            <a:r>
              <a:rPr lang="fi-FI" dirty="0" smtClean="0"/>
              <a:t>syyskuussa 2009 Sari </a:t>
            </a:r>
            <a:r>
              <a:rPr lang="fi-FI" dirty="0" err="1" smtClean="0"/>
              <a:t>Mantila-Savolaisen</a:t>
            </a:r>
            <a:r>
              <a:rPr lang="fi-FI" dirty="0" smtClean="0"/>
              <a:t> pitämä passikoulutus avainryhmille ( oppilaitosjohto, osastonjohtajat, opinto-ohjaajat )</a:t>
            </a:r>
          </a:p>
          <a:p>
            <a:r>
              <a:rPr lang="fi-FI" dirty="0" smtClean="0"/>
              <a:t>perustettiin passityöryhmä ohjaamaan ammattiosaajan työkykypassin suunnittelua ja käyttöönottoa</a:t>
            </a:r>
          </a:p>
          <a:p>
            <a:r>
              <a:rPr lang="fi-FI" dirty="0" smtClean="0"/>
              <a:t>passin suorittamisen aloitti tuolloin 30 opiskelijaa Imatralla ja 25+34 opiskelijaa Lappeenrannassa</a:t>
            </a:r>
          </a:p>
          <a:p>
            <a:r>
              <a:rPr lang="fi-FI" dirty="0" smtClean="0"/>
              <a:t>laadittiin sisältö, tavoitteet ja arviointikriteerit ammattiosaajan työkykypassin ohjauskurssiin, laajuus 1 </a:t>
            </a:r>
            <a:r>
              <a:rPr lang="fi-FI" dirty="0" err="1" smtClean="0"/>
              <a:t>ov</a:t>
            </a:r>
            <a:r>
              <a:rPr lang="fi-FI" dirty="0" smtClean="0"/>
              <a:t>.  </a:t>
            </a:r>
            <a:r>
              <a:rPr lang="fi-FI" dirty="0" err="1" smtClean="0"/>
              <a:t>kts</a:t>
            </a:r>
            <a:r>
              <a:rPr lang="fi-FI" dirty="0" smtClean="0"/>
              <a:t>. Alpon materiaalipankki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179388" y="260350"/>
          <a:ext cx="8785225" cy="6408738"/>
        </p:xfrm>
        <a:graphic>
          <a:graphicData uri="http://schemas.openxmlformats.org/presentationml/2006/ole">
            <p:oleObj spid="_x0000_s33794" name="Esitys" r:id="rId3" imgW="4567501" imgH="3424571" progId="PowerPoint.Show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5775" y="692697"/>
            <a:ext cx="8124825" cy="792088"/>
          </a:xfrm>
        </p:spPr>
        <p:txBody>
          <a:bodyPr/>
          <a:lstStyle/>
          <a:p>
            <a:r>
              <a:rPr lang="fi-FI" sz="2800" dirty="0" smtClean="0"/>
              <a:t>Hyvinvoiva oppimisympäristö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5775" y="1484784"/>
            <a:ext cx="8134350" cy="4752528"/>
          </a:xfrm>
        </p:spPr>
        <p:txBody>
          <a:bodyPr/>
          <a:lstStyle/>
          <a:p>
            <a:r>
              <a:rPr lang="fi-FI" sz="2800" dirty="0" err="1" smtClean="0"/>
              <a:t>Ekamoon</a:t>
            </a:r>
            <a:r>
              <a:rPr lang="fi-FI" sz="2800" dirty="0" smtClean="0"/>
              <a:t> perustettu Saku-toiminnan yhteistyöryhmä= </a:t>
            </a:r>
            <a:r>
              <a:rPr lang="fi-FI" sz="2800" dirty="0" err="1" smtClean="0"/>
              <a:t>nk.Saku-tiimi</a:t>
            </a:r>
            <a:r>
              <a:rPr lang="fi-FI" sz="2800" dirty="0" smtClean="0"/>
              <a:t> v.2007</a:t>
            </a:r>
          </a:p>
          <a:p>
            <a:r>
              <a:rPr lang="fi-FI" sz="2800" dirty="0" smtClean="0"/>
              <a:t>Tiimissä edustettuina Saku –organisaation mukaiset ryhmät mm. kulttuuri, liikunta, hyvinvointipalvelut ja tiedotus.</a:t>
            </a:r>
          </a:p>
          <a:p>
            <a:r>
              <a:rPr lang="fi-FI" sz="2800" dirty="0" err="1" smtClean="0"/>
              <a:t>Ekamo</a:t>
            </a:r>
            <a:r>
              <a:rPr lang="fi-FI" sz="2800" dirty="0" smtClean="0"/>
              <a:t> asettanut hyvinvoivan oppimisympäristön tärkeäksi tavoitteeksi ja satsannut rahaa mm. henkilöstön palkkaamiseen tähän työhön</a:t>
            </a:r>
            <a:endParaRPr 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5775" y="1916832"/>
            <a:ext cx="8134350" cy="4036293"/>
          </a:xfrm>
        </p:spPr>
        <p:txBody>
          <a:bodyPr/>
          <a:lstStyle/>
          <a:p>
            <a:r>
              <a:rPr lang="fi-FI" sz="2400" dirty="0" smtClean="0"/>
              <a:t>Saku- tiimi on koordinoinut ja  tukenut opiskelijoiden, sekä henkilökunnan liikunta- ja kulttuuritoimintaa</a:t>
            </a:r>
          </a:p>
          <a:p>
            <a:r>
              <a:rPr lang="fi-FI" sz="2400" dirty="0" smtClean="0"/>
              <a:t>opiskelijoiden ja henkilökunnan vapaa-ajan kerhotoiminta on myös ollut tärkeä osa hyvinvoinnin edistämistä -&gt; mm. tanssi- ja bänditoimintaa, ammatillisia kerhoja sekä  keskustelukerhoja</a:t>
            </a:r>
          </a:p>
          <a:p>
            <a:r>
              <a:rPr lang="fi-FI" sz="2400" dirty="0" smtClean="0"/>
              <a:t>lisäksi on järjestetty opiskelijoille erilaisia toimintapäiviä mm. Kulttuuri - Sampo- ja Hassu Hattu- toimintapäivät sekä Sakun Hyvinvointivirtaa - tapahtumapäivä</a:t>
            </a:r>
          </a:p>
        </p:txBody>
      </p:sp>
      <p:sp>
        <p:nvSpPr>
          <p:cNvPr id="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Hyvinvoiva oppimisympäristö</a:t>
            </a:r>
            <a:endParaRPr 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5775" y="548681"/>
            <a:ext cx="8124825" cy="864096"/>
          </a:xfrm>
        </p:spPr>
        <p:txBody>
          <a:bodyPr/>
          <a:lstStyle/>
          <a:p>
            <a:r>
              <a:rPr lang="fi-FI" sz="2800" dirty="0" smtClean="0"/>
              <a:t>Hyvinvoiva</a:t>
            </a:r>
            <a:r>
              <a:rPr lang="fi-FI" sz="2400" dirty="0" smtClean="0"/>
              <a:t> </a:t>
            </a:r>
            <a:r>
              <a:rPr lang="fi-FI" sz="2800" dirty="0" smtClean="0"/>
              <a:t>oppimisympäristö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5775" y="1268760"/>
            <a:ext cx="8134350" cy="4684365"/>
          </a:xfrm>
        </p:spPr>
        <p:txBody>
          <a:bodyPr/>
          <a:lstStyle/>
          <a:p>
            <a:r>
              <a:rPr lang="fi-FI" sz="2400" dirty="0" smtClean="0"/>
              <a:t>Hyvinvoivaan oppimisympäristöön liittyvät </a:t>
            </a:r>
            <a:r>
              <a:rPr lang="fi-FI" sz="2400" dirty="0" err="1" smtClean="0"/>
              <a:t>Ekamossa</a:t>
            </a:r>
            <a:r>
              <a:rPr lang="fi-FI" sz="2400" dirty="0" smtClean="0"/>
              <a:t> myös  ”Savuton Sohva”- hanke sekä  ”Terveenä työelämään”-projekti, jossa mm. toteutetaan ehkäisevän päihdetyön oppitunteja</a:t>
            </a:r>
          </a:p>
          <a:p>
            <a:r>
              <a:rPr lang="fi-FI" sz="2400" dirty="0" smtClean="0"/>
              <a:t>Eropa = erilaiset opintopolut ammattiin - hanke on poistanut opiskelijan oppimisen esteitä mm. opettajien ja työpaikkaohjaajien koulutuksen avulla ja siihen liittyy lisäksi ammattimiesten ja koulunkäyntiavustajien toimenkuvien mallintaminen ammattiopistoon sopiviksi</a:t>
            </a:r>
          </a:p>
          <a:p>
            <a:r>
              <a:rPr lang="fi-FI" sz="2400" dirty="0" smtClean="0"/>
              <a:t>Keväällä 2011 alkamassa uusi hanke; Turvallista ryhmää rakentamaan</a:t>
            </a:r>
          </a:p>
          <a:p>
            <a:pPr>
              <a:buNone/>
            </a:pPr>
            <a:r>
              <a:rPr lang="fi-FI" sz="2400" dirty="0" smtClean="0"/>
              <a:t>       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>
          <a:xfrm>
            <a:off x="539552" y="836713"/>
            <a:ext cx="8124825" cy="936104"/>
          </a:xfrm>
        </p:spPr>
        <p:txBody>
          <a:bodyPr/>
          <a:lstStyle/>
          <a:p>
            <a:r>
              <a:rPr lang="fi-FI" sz="2800" dirty="0" smtClean="0"/>
              <a:t>Syksy 2010</a:t>
            </a:r>
          </a:p>
        </p:txBody>
      </p:sp>
      <p:sp>
        <p:nvSpPr>
          <p:cNvPr id="5123" name="Sisällön paikkamerkki 2"/>
          <p:cNvSpPr>
            <a:spLocks noGrp="1"/>
          </p:cNvSpPr>
          <p:nvPr>
            <p:ph idx="1"/>
          </p:nvPr>
        </p:nvSpPr>
        <p:spPr>
          <a:xfrm>
            <a:off x="485775" y="1916832"/>
            <a:ext cx="8134350" cy="4036293"/>
          </a:xfrm>
        </p:spPr>
        <p:txBody>
          <a:bodyPr/>
          <a:lstStyle/>
          <a:p>
            <a:r>
              <a:rPr lang="fi-FI" sz="2800" dirty="0" smtClean="0"/>
              <a:t>Työkykypassin esittely oppilaitoksen eri osastoille henkilökohtaisin käynnein (lyhyt tietopaketti).</a:t>
            </a:r>
          </a:p>
          <a:p>
            <a:r>
              <a:rPr lang="fi-FI" sz="2800" dirty="0" smtClean="0"/>
              <a:t>Työkykypassin esittely 1.luokan opiskelijoille; n. ½ h esitys diasarjan tai kalvojen avulla, lisäksi Alpon esittely videotykin välityksellä.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>
          <a:xfrm>
            <a:off x="485775" y="890589"/>
            <a:ext cx="8124825" cy="882228"/>
          </a:xfrm>
        </p:spPr>
        <p:txBody>
          <a:bodyPr/>
          <a:lstStyle/>
          <a:p>
            <a:r>
              <a:rPr lang="fi-FI" sz="2800" dirty="0" smtClean="0"/>
              <a:t>Syksy 2010</a:t>
            </a:r>
          </a:p>
        </p:txBody>
      </p:sp>
      <p:sp>
        <p:nvSpPr>
          <p:cNvPr id="6147" name="Sisällön paikkamerkki 2"/>
          <p:cNvSpPr>
            <a:spLocks noGrp="1"/>
          </p:cNvSpPr>
          <p:nvPr>
            <p:ph idx="1"/>
          </p:nvPr>
        </p:nvSpPr>
        <p:spPr>
          <a:xfrm>
            <a:off x="485775" y="1700808"/>
            <a:ext cx="8134350" cy="4252317"/>
          </a:xfrm>
        </p:spPr>
        <p:txBody>
          <a:bodyPr/>
          <a:lstStyle/>
          <a:p>
            <a:r>
              <a:rPr lang="fi-FI" sz="2800" dirty="0" smtClean="0"/>
              <a:t>Infoa työkykypassista oppilaille sekä opettajille Hyvinvointivirtaa - tapahtumassa</a:t>
            </a:r>
          </a:p>
          <a:p>
            <a:r>
              <a:rPr lang="fi-FI" sz="2800" dirty="0" smtClean="0"/>
              <a:t>työkykypassiohjaajien ”värväys” joka osastolta </a:t>
            </a:r>
          </a:p>
          <a:p>
            <a:pPr>
              <a:buNone/>
            </a:pPr>
            <a:r>
              <a:rPr lang="fi-FI" sz="2800" dirty="0" smtClean="0"/>
              <a:t>     -&gt;1 ammatinopettaja/osasto</a:t>
            </a:r>
          </a:p>
          <a:p>
            <a:r>
              <a:rPr lang="fi-FI" sz="2800" dirty="0" smtClean="0"/>
              <a:t>työkykypassiohjaajien palaverit</a:t>
            </a:r>
          </a:p>
          <a:p>
            <a:pPr>
              <a:buNone/>
            </a:pPr>
            <a:r>
              <a:rPr lang="fi-FI" sz="2800" dirty="0" smtClean="0"/>
              <a:t>     -&gt; passin suorittamisen periaatteet </a:t>
            </a:r>
            <a:r>
              <a:rPr lang="fi-FI" sz="2800" dirty="0" err="1" smtClean="0"/>
              <a:t>Ekamossa</a:t>
            </a:r>
            <a:r>
              <a:rPr lang="fi-FI" sz="2800" dirty="0" smtClean="0"/>
              <a:t> ja oppimistehtävien suunnittelua 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5775" y="890589"/>
            <a:ext cx="8124825" cy="738212"/>
          </a:xfrm>
        </p:spPr>
        <p:txBody>
          <a:bodyPr/>
          <a:lstStyle/>
          <a:p>
            <a:r>
              <a:rPr lang="fi-FI" sz="2800" dirty="0" smtClean="0"/>
              <a:t>Kevät 2011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5775" y="1700808"/>
            <a:ext cx="8134350" cy="4252317"/>
          </a:xfrm>
        </p:spPr>
        <p:txBody>
          <a:bodyPr/>
          <a:lstStyle/>
          <a:p>
            <a:r>
              <a:rPr lang="fi-FI" sz="2800" dirty="0" smtClean="0"/>
              <a:t>kuntotestit ym. oppilaiden toiveiden mukaan </a:t>
            </a:r>
          </a:p>
          <a:p>
            <a:r>
              <a:rPr lang="fi-FI" sz="2800" dirty="0" smtClean="0"/>
              <a:t>osallistuminen </a:t>
            </a:r>
            <a:r>
              <a:rPr lang="fi-FI" sz="2800" dirty="0" err="1" smtClean="0"/>
              <a:t>Your</a:t>
            </a:r>
            <a:r>
              <a:rPr lang="fi-FI" sz="2800" dirty="0" smtClean="0"/>
              <a:t> </a:t>
            </a:r>
            <a:r>
              <a:rPr lang="fi-FI" sz="2800" dirty="0" err="1" smtClean="0"/>
              <a:t>Movie</a:t>
            </a:r>
            <a:r>
              <a:rPr lang="fi-FI" sz="2800" dirty="0" smtClean="0"/>
              <a:t> – tapahtumiin</a:t>
            </a:r>
          </a:p>
          <a:p>
            <a:r>
              <a:rPr lang="fi-FI" sz="2800" dirty="0" smtClean="0"/>
              <a:t>osallistuminen työkykypassiohjaajien koulutukseen Tampereella 27.4</a:t>
            </a:r>
          </a:p>
          <a:p>
            <a:r>
              <a:rPr lang="fi-FI" sz="2800" dirty="0" smtClean="0"/>
              <a:t>työkykypassityöryhmän kokoontumiset </a:t>
            </a:r>
          </a:p>
          <a:p>
            <a:r>
              <a:rPr lang="fi-FI" sz="2800" dirty="0" smtClean="0"/>
              <a:t>oppimistehtävien kehittelyä</a:t>
            </a:r>
          </a:p>
          <a:p>
            <a:r>
              <a:rPr lang="fi-FI" sz="2800" dirty="0" err="1" smtClean="0"/>
              <a:t>Hops</a:t>
            </a:r>
            <a:r>
              <a:rPr lang="fi-FI" sz="2800" dirty="0" smtClean="0"/>
              <a:t> – lomakkeen kehittelyä</a:t>
            </a:r>
          </a:p>
          <a:p>
            <a:endParaRPr lang="fi-FI" sz="2800" dirty="0" smtClean="0"/>
          </a:p>
          <a:p>
            <a:pPr>
              <a:buNone/>
            </a:pPr>
            <a:r>
              <a:rPr lang="fi-FI" sz="2800" dirty="0" smtClean="0"/>
              <a:t>   </a:t>
            </a:r>
          </a:p>
          <a:p>
            <a:endParaRPr lang="fi-FI" sz="2800" dirty="0" smtClean="0"/>
          </a:p>
          <a:p>
            <a:pPr>
              <a:buNone/>
            </a:pPr>
            <a:r>
              <a:rPr lang="fi-FI" sz="2800" dirty="0" smtClean="0"/>
              <a:t>   </a:t>
            </a:r>
            <a:endParaRPr 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3900" y="1824038"/>
            <a:ext cx="5216252" cy="2541066"/>
          </a:xfrm>
        </p:spPr>
        <p:txBody>
          <a:bodyPr/>
          <a:lstStyle/>
          <a:p>
            <a:r>
              <a:rPr lang="fi-FI" sz="4800" dirty="0" smtClean="0"/>
              <a:t>Työkykypassin esittely opiskelijoille</a:t>
            </a:r>
            <a:endParaRPr lang="fi-FI" sz="4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75" y="476672"/>
            <a:ext cx="6870700" cy="1080120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idx="1"/>
          </p:nvPr>
        </p:nvSpPr>
        <p:spPr>
          <a:xfrm>
            <a:off x="485775" y="1700808"/>
            <a:ext cx="8134350" cy="4252317"/>
          </a:xfrm>
        </p:spPr>
        <p:txBody>
          <a:bodyPr/>
          <a:lstStyle/>
          <a:p>
            <a:pPr eaLnBrk="1" hangingPunct="1"/>
            <a:r>
              <a:rPr lang="fi-FI" sz="2800" dirty="0" smtClean="0"/>
              <a:t>Kenelle?</a:t>
            </a:r>
          </a:p>
          <a:p>
            <a:pPr eaLnBrk="1" hangingPunct="1">
              <a:buFontTx/>
              <a:buNone/>
            </a:pPr>
            <a:r>
              <a:rPr lang="fi-FI" sz="2800" dirty="0" smtClean="0"/>
              <a:t>-&gt; sinulle, joka haluat pysyä terveenä, saada tietoa työturvallisuusasioista, ergonomisista työskentelytavoista ja muista ammattiisi liittyvistä työkykyyn vaikuttavista asioista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836712"/>
            <a:ext cx="8124825" cy="1150937"/>
          </a:xfrm>
        </p:spPr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z="2800" dirty="0" smtClean="0"/>
              <a:t>Miksi?</a:t>
            </a:r>
          </a:p>
          <a:p>
            <a:pPr eaLnBrk="1" hangingPunct="1">
              <a:buFontTx/>
              <a:buNone/>
            </a:pPr>
            <a:r>
              <a:rPr lang="fi-FI" sz="2800" dirty="0" smtClean="0"/>
              <a:t>-&gt; tarvitset tukea tupakoinnin lopettamiseen / alkoholinkäytön vähentämiseen </a:t>
            </a:r>
          </a:p>
          <a:p>
            <a:pPr eaLnBrk="1" hangingPunct="1">
              <a:buFontTx/>
              <a:buNone/>
            </a:pPr>
            <a:r>
              <a:rPr lang="fi-FI" sz="2800" dirty="0" smtClean="0"/>
              <a:t>-&gt; tarvitset tietoa terveellisestä ravinnosta/ liikunnasta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2800" dirty="0" smtClean="0"/>
              <a:t>Työkykypassi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800" dirty="0" smtClean="0"/>
              <a:t>Miksi?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800" dirty="0" smtClean="0"/>
              <a:t>-&gt; tulevaisuudessa et pärjää työelämässä jos et hoida itseäsi ja terveyttäsi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800" dirty="0" smtClean="0"/>
              <a:t>-&gt; saat lisäpisteitä työnhakutilanteessa kun sinulla on todistus siitä, että olet kiinnostunut hoitamaan omaa terveyttäsi ja pitämään yllä työkykyäsi erilaisen liikunnan ym. avulla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hja">
  <a:themeElements>
    <a:clrScheme name="Oletusrakenne 4">
      <a:dk1>
        <a:srgbClr val="159D99"/>
      </a:dk1>
      <a:lt1>
        <a:srgbClr val="A6FAFB"/>
      </a:lt1>
      <a:dk2>
        <a:srgbClr val="159D99"/>
      </a:dk2>
      <a:lt2>
        <a:srgbClr val="159D99"/>
      </a:lt2>
      <a:accent1>
        <a:srgbClr val="165FCA"/>
      </a:accent1>
      <a:accent2>
        <a:srgbClr val="165FCA"/>
      </a:accent2>
      <a:accent3>
        <a:srgbClr val="D0FCFD"/>
      </a:accent3>
      <a:accent4>
        <a:srgbClr val="108582"/>
      </a:accent4>
      <a:accent5>
        <a:srgbClr val="ABB6E1"/>
      </a:accent5>
      <a:accent6>
        <a:srgbClr val="1355B7"/>
      </a:accent6>
      <a:hlink>
        <a:srgbClr val="165FCA"/>
      </a:hlink>
      <a:folHlink>
        <a:srgbClr val="165FCA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letusrakenne 1">
        <a:dk1>
          <a:srgbClr val="F1B60F"/>
        </a:dk1>
        <a:lt1>
          <a:srgbClr val="FFFFFF"/>
        </a:lt1>
        <a:dk2>
          <a:srgbClr val="115606"/>
        </a:dk2>
        <a:lt2>
          <a:srgbClr val="F1B60F"/>
        </a:lt2>
        <a:accent1>
          <a:srgbClr val="CC9900"/>
        </a:accent1>
        <a:accent2>
          <a:srgbClr val="000000"/>
        </a:accent2>
        <a:accent3>
          <a:srgbClr val="AAB4AA"/>
        </a:accent3>
        <a:accent4>
          <a:srgbClr val="DADADA"/>
        </a:accent4>
        <a:accent5>
          <a:srgbClr val="E2CAAA"/>
        </a:accent5>
        <a:accent6>
          <a:srgbClr val="000000"/>
        </a:accent6>
        <a:hlink>
          <a:srgbClr val="FF6600"/>
        </a:hlink>
        <a:folHlink>
          <a:srgbClr val="DC5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FF9900"/>
        </a:dk1>
        <a:lt1>
          <a:srgbClr val="FFFFFF"/>
        </a:lt1>
        <a:dk2>
          <a:srgbClr val="4DC024"/>
        </a:dk2>
        <a:lt2>
          <a:srgbClr val="FFFFFF"/>
        </a:lt2>
        <a:accent1>
          <a:srgbClr val="FF6600"/>
        </a:accent1>
        <a:accent2>
          <a:srgbClr val="24864C"/>
        </a:accent2>
        <a:accent3>
          <a:srgbClr val="B2DCAC"/>
        </a:accent3>
        <a:accent4>
          <a:srgbClr val="DADADA"/>
        </a:accent4>
        <a:accent5>
          <a:srgbClr val="FFB8AA"/>
        </a:accent5>
        <a:accent6>
          <a:srgbClr val="207944"/>
        </a:accent6>
        <a:hlink>
          <a:srgbClr val="4D4D4D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3">
        <a:dk1>
          <a:srgbClr val="777777"/>
        </a:dk1>
        <a:lt1>
          <a:srgbClr val="FFFFFF"/>
        </a:lt1>
        <a:dk2>
          <a:srgbClr val="727272"/>
        </a:dk2>
        <a:lt2>
          <a:srgbClr val="FFFFFF"/>
        </a:lt2>
        <a:accent1>
          <a:srgbClr val="808080"/>
        </a:accent1>
        <a:accent2>
          <a:srgbClr val="555555"/>
        </a:accent2>
        <a:accent3>
          <a:srgbClr val="BCBCBC"/>
        </a:accent3>
        <a:accent4>
          <a:srgbClr val="DADADA"/>
        </a:accent4>
        <a:accent5>
          <a:srgbClr val="C0C0C0"/>
        </a:accent5>
        <a:accent6>
          <a:srgbClr val="4C4C4C"/>
        </a:accent6>
        <a:hlink>
          <a:srgbClr val="969696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4">
        <a:dk1>
          <a:srgbClr val="159D99"/>
        </a:dk1>
        <a:lt1>
          <a:srgbClr val="A6FAFB"/>
        </a:lt1>
        <a:dk2>
          <a:srgbClr val="159D99"/>
        </a:dk2>
        <a:lt2>
          <a:srgbClr val="159D99"/>
        </a:lt2>
        <a:accent1>
          <a:srgbClr val="165FCA"/>
        </a:accent1>
        <a:accent2>
          <a:srgbClr val="165FCA"/>
        </a:accent2>
        <a:accent3>
          <a:srgbClr val="D0FCFD"/>
        </a:accent3>
        <a:accent4>
          <a:srgbClr val="108582"/>
        </a:accent4>
        <a:accent5>
          <a:srgbClr val="ABB6E1"/>
        </a:accent5>
        <a:accent6>
          <a:srgbClr val="1355B7"/>
        </a:accent6>
        <a:hlink>
          <a:srgbClr val="165FCA"/>
        </a:hlink>
        <a:folHlink>
          <a:srgbClr val="165FC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Pohja</Template>
  <TotalTime>211</TotalTime>
  <Words>763</Words>
  <Application>Microsoft Office PowerPoint</Application>
  <PresentationFormat>Näytössä katseltava diaesitys (4:3)</PresentationFormat>
  <Paragraphs>127</Paragraphs>
  <Slides>23</Slides>
  <Notes>0</Notes>
  <HiddenSlides>0</HiddenSlides>
  <MMClips>0</MMClips>
  <ScaleCrop>false</ScaleCrop>
  <HeadingPairs>
    <vt:vector size="6" baseType="variant"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5" baseType="lpstr">
      <vt:lpstr>Pohja</vt:lpstr>
      <vt:lpstr>Esitys</vt:lpstr>
      <vt:lpstr>    Hyvinvoivan oppimisympäristön ja työkykypassin kehittämishankkeet Ekamossa </vt:lpstr>
      <vt:lpstr>Työkykypassin käyttöönotto Ekamossa</vt:lpstr>
      <vt:lpstr>Syksy 2010</vt:lpstr>
      <vt:lpstr>Syksy 2010</vt:lpstr>
      <vt:lpstr>Kevät 2011</vt:lpstr>
      <vt:lpstr>Työkykypassin esittely opiskelijoille</vt:lpstr>
      <vt:lpstr>Työkykypassi</vt:lpstr>
      <vt:lpstr>Työkykypassi</vt:lpstr>
      <vt:lpstr>Työkykypassi</vt:lpstr>
      <vt:lpstr>Työkykypassi</vt:lpstr>
      <vt:lpstr>Työkykypassi</vt:lpstr>
      <vt:lpstr>Työkykypassi</vt:lpstr>
      <vt:lpstr>Työkykypassi</vt:lpstr>
      <vt:lpstr>Työkykypassi</vt:lpstr>
      <vt:lpstr>Työkykypassi</vt:lpstr>
      <vt:lpstr>Työkykypassi</vt:lpstr>
      <vt:lpstr>Työkykypassi</vt:lpstr>
      <vt:lpstr>Työkykypassi</vt:lpstr>
      <vt:lpstr>Hyvinvoiva oppimisympäristö - hanke</vt:lpstr>
      <vt:lpstr>Dia 20</vt:lpstr>
      <vt:lpstr>Hyvinvoiva oppimisympäristö</vt:lpstr>
      <vt:lpstr>Hyvinvoiva oppimisympäristö</vt:lpstr>
      <vt:lpstr>Hyvinvoiva oppimisympäristö</vt:lpstr>
    </vt:vector>
  </TitlesOfParts>
  <Company>EKKY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Työkykypassi</dc:title>
  <dc:creator>HOGFOSO</dc:creator>
  <cp:lastModifiedBy>Saku</cp:lastModifiedBy>
  <cp:revision>35</cp:revision>
  <dcterms:created xsi:type="dcterms:W3CDTF">2010-09-20T09:40:10Z</dcterms:created>
  <dcterms:modified xsi:type="dcterms:W3CDTF">2011-05-12T10:13:15Z</dcterms:modified>
</cp:coreProperties>
</file>