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8"/>
  </p:notesMasterIdLst>
  <p:sldIdLst>
    <p:sldId id="298" r:id="rId2"/>
    <p:sldId id="283" r:id="rId3"/>
    <p:sldId id="300" r:id="rId4"/>
    <p:sldId id="297" r:id="rId5"/>
    <p:sldId id="302" r:id="rId6"/>
    <p:sldId id="294" r:id="rId7"/>
  </p:sldIdLst>
  <p:sldSz cx="9144000" cy="6858000" type="screen4x3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378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0" autoAdjust="0"/>
    <p:restoredTop sz="95000" autoAdjust="0"/>
  </p:normalViewPr>
  <p:slideViewPr>
    <p:cSldViewPr>
      <p:cViewPr>
        <p:scale>
          <a:sx n="114" d="100"/>
          <a:sy n="114" d="100"/>
        </p:scale>
        <p:origin x="-155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62EC5-578B-4A9C-A38A-7DF582604A86}" type="datetimeFigureOut">
              <a:rPr lang="fi-FI" smtClean="0"/>
              <a:pPr/>
              <a:t>9.12.2015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2CD9-F350-4165-AB42-8343341773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31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26904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6838"/>
            <a:ext cx="144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9.12.2015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38846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pic>
        <p:nvPicPr>
          <p:cNvPr id="6" name="Picture 5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  <p:pic>
        <p:nvPicPr>
          <p:cNvPr id="14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9E0-AE4D-47F9-9DDE-55B177305E0F}" type="datetime1">
              <a:rPr lang="fi-FI" smtClean="0"/>
              <a:pPr/>
              <a:t>9.12.2015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1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8000"/>
            <a:ext cx="144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9.12.2015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40000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322086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pic>
        <p:nvPicPr>
          <p:cNvPr id="14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6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9.12.2015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1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9.12.2015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3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valk_kehys_tumm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9.12.2015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3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584000"/>
            <a:ext cx="8064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E926D19E-78B6-4D02-8772-4056A94F9977}" type="datetime1">
              <a:rPr lang="fi-FI" smtClean="0"/>
              <a:pPr/>
              <a:t>9.12.2015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3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3924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11C6-550F-476F-A8E9-87059F984CC5}" type="datetime1">
              <a:rPr lang="fi-FI" smtClean="0"/>
              <a:pPr/>
              <a:t>9.12.2015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4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448" cy="360000"/>
          </a:xfrm>
        </p:spPr>
        <p:txBody>
          <a:bodyPr wrap="square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8064448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FA39-4A70-4416-BD6A-317A14324BE2}" type="datetime1">
              <a:rPr lang="fi-FI" smtClean="0"/>
              <a:pPr/>
              <a:t>9.12.2015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5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5EEE-C8B3-43A5-8984-4E9E998B8BE3}" type="datetime1">
              <a:rPr lang="fi-FI" smtClean="0"/>
              <a:pPr/>
              <a:t>9.12.2015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2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612000"/>
            <a:ext cx="806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666284" y="630932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1B48D5-7DCF-4B12-8FC3-76BB2D33A198}" type="datetime1">
              <a:rPr lang="fi-FI" smtClean="0"/>
              <a:pPr/>
              <a:t>9.12.2015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54030" y="6309320"/>
            <a:ext cx="198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89137" y="630932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59" r:id="rId3"/>
    <p:sldLayoutId id="2147483665" r:id="rId4"/>
    <p:sldLayoutId id="2147483667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400" dirty="0" smtClean="0"/>
              <a:t>ZOOMI</a:t>
            </a:r>
            <a:endParaRPr lang="fi-FI" sz="44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A18B-9E35-4533-979C-C6E5EEC99A99}" type="datetime1">
              <a:rPr lang="fi-FI" smtClean="0"/>
              <a:pPr/>
              <a:t>9.12.2015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Sanna</a:t>
            </a:r>
            <a:r>
              <a:rPr lang="fi-FI" dirty="0" smtClean="0"/>
              <a:t> Laiho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2800" dirty="0"/>
              <a:t>– sujuvien siirtymien kansallinen koordinointi</a:t>
            </a:r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2" y="5796000"/>
            <a:ext cx="1104408" cy="801352"/>
          </a:xfrm>
        </p:spPr>
      </p:pic>
      <p:pic>
        <p:nvPicPr>
          <p:cNvPr id="11" name="Kuvan paikkamerkki 1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32" y="5964858"/>
            <a:ext cx="1440000" cy="379401"/>
          </a:xfrm>
        </p:spPr>
      </p:pic>
      <p:sp>
        <p:nvSpPr>
          <p:cNvPr id="8" name="Kuvan paikkamerkki 7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8398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188640"/>
            <a:ext cx="8064000" cy="576064"/>
          </a:xfrm>
        </p:spPr>
        <p:txBody>
          <a:bodyPr/>
          <a:lstStyle/>
          <a:p>
            <a:pPr algn="ctr"/>
            <a:endParaRPr lang="fi-FI" sz="3600" b="1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836712"/>
            <a:ext cx="8136904" cy="554461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9.12.2015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1" y="260649"/>
            <a:ext cx="7406131" cy="492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0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600" dirty="0" smtClean="0"/>
              <a:t>Sujuvat siirtymät</a:t>
            </a:r>
            <a:endParaRPr lang="fi-FI" sz="3600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599336"/>
            <a:ext cx="3924300" cy="4468953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600" dirty="0"/>
              <a:t>Keskeiset </a:t>
            </a:r>
            <a:r>
              <a:rPr lang="fi-FI" sz="1600" dirty="0" smtClean="0"/>
              <a:t>kehitettävät toimintamallit:</a:t>
            </a:r>
            <a:endParaRPr lang="fi-FI" sz="1600" dirty="0"/>
          </a:p>
          <a:p>
            <a:r>
              <a:rPr lang="fi-FI" sz="1600" dirty="0"/>
              <a:t>opintonsa keskeyttäneiden välittömän eteenpäin poluttamisen yhtenäiset toimintatavat</a:t>
            </a:r>
          </a:p>
          <a:p>
            <a:r>
              <a:rPr lang="fi-FI" sz="1600" dirty="0"/>
              <a:t>aikaisemmin hankitun osaamisen tunnistamisen ja tunnustamisen toimintamallien uudistaminen osana joustavia ja yksilöllisiä opinto- ja tutkintopolkuja</a:t>
            </a:r>
          </a:p>
          <a:p>
            <a:r>
              <a:rPr lang="fi-FI" sz="1600" dirty="0"/>
              <a:t>koulutuksen henkilökohtaistamisen mallit</a:t>
            </a:r>
          </a:p>
          <a:p>
            <a:r>
              <a:rPr lang="fi-FI" sz="1600" dirty="0"/>
              <a:t>työllistymistä ja jatko-opintoihin sijoittumista tukevien toimintamallien ja palvelujen juurruttaminen osaksi oppilaitosten </a:t>
            </a:r>
            <a:r>
              <a:rPr lang="fi-FI" sz="1600" dirty="0" smtClean="0"/>
              <a:t>toimintaa</a:t>
            </a:r>
            <a:endParaRPr lang="fi-FI" sz="1600" dirty="0"/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11C6-550F-476F-A8E9-87059F984CC5}" type="datetime1">
              <a:rPr lang="fi-FI" smtClean="0"/>
              <a:pPr/>
              <a:t>9.12.2015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04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000" cy="1080120"/>
          </a:xfrm>
        </p:spPr>
        <p:txBody>
          <a:bodyPr/>
          <a:lstStyle/>
          <a:p>
            <a:pPr algn="ctr"/>
            <a:r>
              <a:rPr lang="fi-FI" sz="3600" b="1" dirty="0" smtClean="0"/>
              <a:t/>
            </a:r>
            <a:br>
              <a:rPr lang="fi-FI" sz="3600" b="1" dirty="0" smtClean="0"/>
            </a:br>
            <a:r>
              <a:rPr lang="fi-FI" sz="3600" dirty="0" smtClean="0"/>
              <a:t>Koordinaatiohankkeen tehtävät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340768"/>
            <a:ext cx="7992440" cy="489654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fi-FI" sz="1800" dirty="0" smtClean="0"/>
          </a:p>
          <a:p>
            <a:pPr>
              <a:spcBef>
                <a:spcPts val="0"/>
              </a:spcBef>
            </a:pPr>
            <a:r>
              <a:rPr lang="fi-FI" sz="1600" dirty="0" smtClean="0"/>
              <a:t>Muodostaa </a:t>
            </a:r>
            <a:r>
              <a:rPr lang="fi-FI" sz="1600" dirty="0"/>
              <a:t>valtakunnallinen verkosto, jossa mukana mm. sujuvat siirtymät -osion alueelliset ja valtakunnalliset ESR-hankkeet ja niiden koulutuksen järjestäjät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Tukea, neuvoa ja kouluttaa verkostoa 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Koota ja nostaa esiin jo olemassa olevia toimivia ja joustavia siirtymä- ja koulutusmalleja hakkeiden kehittämistyön tueksi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Selvittää ja tunnistaa koulutuspolun varmentamiseen liittyviä 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haastekohtia </a:t>
            </a:r>
            <a:r>
              <a:rPr lang="fi-FI" sz="1600" dirty="0"/>
              <a:t>yhteistyössä hanketoimijoiden kanssa ja sovittaa yhteen 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kansallisella </a:t>
            </a:r>
            <a:r>
              <a:rPr lang="fi-FI" sz="1600" dirty="0"/>
              <a:t>ja </a:t>
            </a:r>
            <a:r>
              <a:rPr lang="fi-FI" sz="1600" dirty="0" smtClean="0"/>
              <a:t>ESR-rahoituksella </a:t>
            </a:r>
            <a:r>
              <a:rPr lang="fi-FI" sz="1600" dirty="0"/>
              <a:t>kehitettäviä kokonaisuuksia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Tuottaa määrällistä ja laadullista seuranta- ja tutkimustietoa 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kehittämistyön </a:t>
            </a:r>
            <a:r>
              <a:rPr lang="fi-FI" sz="1600" dirty="0"/>
              <a:t>tueksi </a:t>
            </a:r>
            <a:r>
              <a:rPr lang="fi-FI" sz="1600" dirty="0" smtClean="0"/>
              <a:t>sekä </a:t>
            </a:r>
            <a:r>
              <a:rPr lang="fi-FI" sz="1600" dirty="0"/>
              <a:t>arvioida koordinoitavan 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hankekokonaisuuden </a:t>
            </a:r>
            <a:r>
              <a:rPr lang="fi-FI" sz="1600" dirty="0"/>
              <a:t>kehittämistyön </a:t>
            </a:r>
            <a:r>
              <a:rPr lang="fi-FI" sz="1600" dirty="0" smtClean="0"/>
              <a:t>vaikuttavuutta</a:t>
            </a:r>
            <a:endParaRPr lang="fi-FI" sz="1600" dirty="0"/>
          </a:p>
          <a:p>
            <a:pPr marL="0" indent="0">
              <a:spcBef>
                <a:spcPts val="0"/>
              </a:spcBef>
              <a:buNone/>
            </a:pPr>
            <a:endParaRPr lang="fi-FI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9.12.2015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97999"/>
            <a:ext cx="1190700" cy="103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96" y="4597999"/>
            <a:ext cx="1393723" cy="104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55" y="4597999"/>
            <a:ext cx="2136899" cy="104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64904"/>
            <a:ext cx="1368673" cy="156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7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600" dirty="0" smtClean="0"/>
              <a:t>Zoomin rakenne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9.12.2015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6971528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0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000" cy="1080120"/>
          </a:xfrm>
        </p:spPr>
        <p:txBody>
          <a:bodyPr/>
          <a:lstStyle/>
          <a:p>
            <a:pPr algn="ctr"/>
            <a:r>
              <a:rPr lang="fi-FI" sz="3600" dirty="0" smtClean="0"/>
              <a:t>Sujuvat </a:t>
            </a:r>
            <a:r>
              <a:rPr lang="fi-FI" sz="3600" dirty="0" smtClean="0"/>
              <a:t>siirtymät</a:t>
            </a: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 smtClean="0"/>
              <a:t>kevään 2016 haun painopisteet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340768"/>
            <a:ext cx="7992440" cy="489654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fi-FI" dirty="0" smtClean="0"/>
          </a:p>
          <a:p>
            <a:pPr>
              <a:spcBef>
                <a:spcPts val="0"/>
              </a:spcBef>
            </a:pPr>
            <a:r>
              <a:rPr lang="fi-FI" dirty="0" smtClean="0"/>
              <a:t>Haussa </a:t>
            </a:r>
            <a:r>
              <a:rPr lang="fi-FI" dirty="0"/>
              <a:t>haetaan rahoitettavaksi sujuvia siirtymiä tukevia hankkeita, joilla </a:t>
            </a:r>
            <a:r>
              <a:rPr lang="fi-FI" b="1" dirty="0"/>
              <a:t>edistetään nuorten siirtymistä nopeammin jatko-opintoihin</a:t>
            </a:r>
            <a:r>
              <a:rPr lang="fi-FI" dirty="0"/>
              <a:t>. </a:t>
            </a:r>
            <a:endParaRPr lang="fi-FI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i-FI" sz="2800" dirty="0"/>
              <a:t> </a:t>
            </a:r>
          </a:p>
          <a:p>
            <a:pPr>
              <a:spcBef>
                <a:spcPts val="0"/>
              </a:spcBef>
            </a:pPr>
            <a:r>
              <a:rPr lang="fi-FI" dirty="0"/>
              <a:t>H</a:t>
            </a:r>
            <a:r>
              <a:rPr lang="fi-FI" dirty="0" smtClean="0"/>
              <a:t>ankkeissa on keskeistä</a:t>
            </a:r>
          </a:p>
          <a:p>
            <a:pPr lvl="1">
              <a:spcBef>
                <a:spcPts val="0"/>
              </a:spcBef>
            </a:pPr>
            <a:r>
              <a:rPr lang="fi-FI" dirty="0" smtClean="0"/>
              <a:t>toiselta </a:t>
            </a:r>
            <a:r>
              <a:rPr lang="fi-FI" dirty="0"/>
              <a:t>asteelta korkeakouluopintoihin </a:t>
            </a:r>
            <a:r>
              <a:rPr lang="fi-FI" dirty="0" smtClean="0"/>
              <a:t>siirtymisen nopeuttaminen </a:t>
            </a:r>
            <a:r>
              <a:rPr lang="fi-FI" dirty="0"/>
              <a:t> joustavien ja yksilöllisten opintopolkujen </a:t>
            </a:r>
            <a:r>
              <a:rPr lang="fi-FI" dirty="0" smtClean="0"/>
              <a:t>avulla</a:t>
            </a:r>
          </a:p>
          <a:p>
            <a:pPr lvl="1">
              <a:spcBef>
                <a:spcPts val="0"/>
              </a:spcBef>
            </a:pPr>
            <a:r>
              <a:rPr lang="fi-FI" dirty="0" smtClean="0"/>
              <a:t>erilaisten oppimisympäristöjen hyödyntäminen</a:t>
            </a:r>
          </a:p>
          <a:p>
            <a:pPr lvl="1">
              <a:spcBef>
                <a:spcPts val="0"/>
              </a:spcBef>
            </a:pPr>
            <a:r>
              <a:rPr lang="fi-FI" dirty="0" smtClean="0"/>
              <a:t>aikaisemmin </a:t>
            </a:r>
            <a:r>
              <a:rPr lang="fi-FI" dirty="0"/>
              <a:t>hankitun osaamisen </a:t>
            </a:r>
            <a:r>
              <a:rPr lang="fi-FI" dirty="0" smtClean="0"/>
              <a:t>tunnustamisen parantaminen</a:t>
            </a:r>
          </a:p>
          <a:p>
            <a:pPr lvl="1">
              <a:spcBef>
                <a:spcPts val="0"/>
              </a:spcBef>
            </a:pPr>
            <a:r>
              <a:rPr lang="fi-FI" dirty="0" smtClean="0"/>
              <a:t>toisen </a:t>
            </a:r>
            <a:r>
              <a:rPr lang="fi-FI" dirty="0"/>
              <a:t>asteen ja korkea-asteen </a:t>
            </a:r>
            <a:r>
              <a:rPr lang="fi-FI" dirty="0" smtClean="0"/>
              <a:t>yhteistyön tiivistäminen</a:t>
            </a:r>
          </a:p>
          <a:p>
            <a:pPr lvl="1">
              <a:spcBef>
                <a:spcPts val="0"/>
              </a:spcBef>
            </a:pPr>
            <a:r>
              <a:rPr lang="fi-FI" dirty="0" smtClean="0"/>
              <a:t>(sukupuolten välisen tasa-arvon edistäminen</a:t>
            </a:r>
            <a:r>
              <a:rPr lang="fi-FI" dirty="0" smtClean="0"/>
              <a:t>)</a:t>
            </a:r>
            <a:endParaRPr lang="fi-FI" dirty="0"/>
          </a:p>
          <a:p>
            <a:pPr>
              <a:spcBef>
                <a:spcPts val="0"/>
              </a:spcBef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9.12.2015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7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_FI TEM_Rakennerahastot_2014-2020_mallipohja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ESR_FI TEM_Rakennerahastot_2014-2020_mallipohja</Template>
  <TotalTime>637</TotalTime>
  <Words>129</Words>
  <Application>Microsoft Office PowerPoint</Application>
  <PresentationFormat>Näytössä katseltava diaesitys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ESR_FI TEM_Rakennerahastot_2014-2020_mallipohja</vt:lpstr>
      <vt:lpstr>ZOOMI</vt:lpstr>
      <vt:lpstr>PowerPoint-esitys</vt:lpstr>
      <vt:lpstr>Sujuvat siirtymät</vt:lpstr>
      <vt:lpstr> Koordinaatiohankkeen tehtävät</vt:lpstr>
      <vt:lpstr>Zoomin rakenne</vt:lpstr>
      <vt:lpstr>Sujuvat siirtymät kevään 2016 haun painopisteet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Bosquet Päivi</dc:creator>
  <cp:lastModifiedBy>Laiho Sanna</cp:lastModifiedBy>
  <cp:revision>64</cp:revision>
  <dcterms:created xsi:type="dcterms:W3CDTF">2014-05-30T10:59:59Z</dcterms:created>
  <dcterms:modified xsi:type="dcterms:W3CDTF">2015-12-09T12:59:01Z</dcterms:modified>
</cp:coreProperties>
</file>