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67" r:id="rId2"/>
    <p:sldId id="274" r:id="rId3"/>
    <p:sldId id="268" r:id="rId4"/>
    <p:sldId id="266" r:id="rId5"/>
  </p:sldIdLst>
  <p:sldSz cx="9144000" cy="6858000" type="screen4x3"/>
  <p:notesSz cx="6797675" cy="9926638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606"/>
    <a:srgbClr val="38C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CC12A-48F7-4D29-A45F-FA91EF339095}" type="datetimeFigureOut">
              <a:rPr lang="fi-FI" smtClean="0"/>
              <a:t>15.2.2016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2085B-2137-4992-A126-0881176459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3429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5F47A18-C951-456E-A979-B10485FD389D}" type="datetimeFigureOut">
              <a:rPr lang="fi-FI"/>
              <a:pPr>
                <a:defRPr/>
              </a:pPr>
              <a:t>15.2.2016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lang="fi-FI" noProof="0" smtClean="0"/>
              <a:t>Muokkaa tekstin perustyylejä napsauttamalla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  <a:endParaRPr lang="fi-FI" noProof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569208B-3C5B-4DA4-9C26-E9F4D8CBED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72350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Dian kuvan paikkamerkki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Huomautusten paikkamerkki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i-FI" smtClean="0"/>
          </a:p>
        </p:txBody>
      </p:sp>
      <p:sp>
        <p:nvSpPr>
          <p:cNvPr id="44035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4AA478-2B51-4A5B-AF23-6839351A9BA9}" type="slidenum">
              <a:rPr lang="fi-FI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i-FI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20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72817"/>
            <a:ext cx="8229600" cy="4104456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772817"/>
            <a:ext cx="4038600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772817"/>
            <a:ext cx="4038600" cy="41044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420888"/>
            <a:ext cx="4040188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70080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420888"/>
            <a:ext cx="4041775" cy="3456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8D6A3"/>
            </a:gs>
            <a:gs pos="4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uva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11487"/>
            <a:ext cx="9144000" cy="494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0" y="18661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Koulutus </a:t>
            </a:r>
            <a:r>
              <a:rPr lang="fi-FI" altLang="fi-FI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tarkasteltuna ihmisen elinkaarelle sijoittuvana jaksona</a:t>
            </a:r>
            <a:endParaRPr lang="fi-FI" altLang="fi-FI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käynnistyy koulutukseen johtavasta 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3-osaisesta nivelvaiheesta</a:t>
            </a:r>
            <a:endParaRPr lang="fi-FI" altLang="fi-FI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isältää 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aina hyvinvointia 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lisäävän ja vahvistavan koulutussisällön</a:t>
            </a:r>
          </a:p>
          <a:p>
            <a:pPr marL="742950" lvl="1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päättyy kiinnittymiseen työelämään, jatko-opintoihin tai muuhun yhteiskunnalliseen osallisuuteen</a:t>
            </a:r>
            <a:endParaRPr lang="fi-FI" altLang="fi-FI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68">
            <a:off x="6939220" y="2482945"/>
            <a:ext cx="780839" cy="80730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34" y="6090971"/>
            <a:ext cx="1083566" cy="767029"/>
          </a:xfrm>
          <a:prstGeom prst="rect">
            <a:avLst/>
          </a:prstGeom>
        </p:spPr>
      </p:pic>
      <p:pic>
        <p:nvPicPr>
          <p:cNvPr id="7" name="Kuva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600"/>
            <a:ext cx="1928495" cy="533400"/>
          </a:xfrm>
          <a:prstGeom prst="rect">
            <a:avLst/>
          </a:prstGeom>
        </p:spPr>
      </p:pic>
      <p:pic>
        <p:nvPicPr>
          <p:cNvPr id="8" name="Kuva 7" descr="SAKU_sininen_A9_RGB20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96240"/>
            <a:ext cx="1156335" cy="485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032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B8D6A3"/>
            </a:gs>
            <a:gs pos="4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uva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" y="1844824"/>
            <a:ext cx="914400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1013" y="0"/>
            <a:ext cx="91429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i-FI" altLang="fi-FI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Arjen arkki -palvelut</a:t>
            </a:r>
          </a:p>
          <a:p>
            <a:pPr marL="742950" lvl="1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Puhujia, koulutusta, yhdessä 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tekemistä, verkkopalvelut</a:t>
            </a:r>
            <a:endParaRPr lang="fi-FI" altLang="fi-FI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>
              <a:spcBef>
                <a:spcPct val="50000"/>
              </a:spcBef>
            </a:pPr>
            <a:r>
              <a:rPr lang="fi-FI" altLang="fi-FI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Arjen arkki -sivut</a:t>
            </a:r>
            <a:endParaRPr lang="fi-FI" altLang="fi-FI" b="1" dirty="0" smtClean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Hyvinvoivan oppimisympäristön malli ja toteutuksen tukimateriaalia ja hyviä käytäntöjä</a:t>
            </a:r>
          </a:p>
          <a:p>
            <a:pPr marL="742950" lvl="1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Kotisivut, Facebook, Twitter, Uutisarkki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6568">
            <a:off x="6915737" y="2526661"/>
            <a:ext cx="644971" cy="66683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76" y="6090971"/>
            <a:ext cx="1083566" cy="767029"/>
          </a:xfrm>
          <a:prstGeom prst="rect">
            <a:avLst/>
          </a:prstGeom>
        </p:spPr>
      </p:pic>
      <p:pic>
        <p:nvPicPr>
          <p:cNvPr id="6" name="Kuva 5" descr="SAKU_sininen_A9_RGB2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231915"/>
            <a:ext cx="1156335" cy="485140"/>
          </a:xfrm>
          <a:prstGeom prst="rect">
            <a:avLst/>
          </a:prstGeom>
          <a:noFill/>
        </p:spPr>
      </p:pic>
      <p:pic>
        <p:nvPicPr>
          <p:cNvPr id="7" name="Kuva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600"/>
            <a:ext cx="192849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5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67000"/>
              </a:schemeClr>
            </a:gs>
            <a:gs pos="90000">
              <a:schemeClr val="accent1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Kuva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638" y="-19050"/>
            <a:ext cx="9164638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uva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5738" y="333375"/>
            <a:ext cx="885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422275" y="5229225"/>
            <a:ext cx="846455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Ammatillinen oppilaitos on sosiaalinen yhteisö. Sellaisena sitä tulee kehittää ja johtaa. 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Terveyden ja hyvinvoinnin edistäminen on ammatillisen koulutuksen </a:t>
            </a:r>
            <a:br>
              <a:rPr lang="fi-FI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</a:br>
            <a:r>
              <a:rPr lang="fi-FI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keskeinen tehtävä kestävien työurien varmistamiseksi.</a:t>
            </a:r>
            <a:endParaRPr lang="fi-FI" altLang="fi-FI" b="1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871560"/>
      </p:ext>
    </p:extLst>
  </p:cSld>
  <p:clrMapOvr>
    <a:masterClrMapping/>
  </p:clrMapOvr>
  <p:transition spd="slow"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Kuva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16110"/>
            <a:ext cx="9144000" cy="414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4"/>
          <p:cNvSpPr txBox="1">
            <a:spLocks noChangeArrowheads="1"/>
          </p:cNvSpPr>
          <p:nvPr/>
        </p:nvSpPr>
        <p:spPr bwMode="auto">
          <a:xfrm>
            <a:off x="167481" y="0"/>
            <a:ext cx="88090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</a:pPr>
            <a:r>
              <a:rPr lang="fi-FI" altLang="fi-FI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Ennustuksia uudistuvan ammatillisen koulutuksen näkymistä</a:t>
            </a:r>
            <a:endParaRPr lang="fi-FI" altLang="fi-FI" b="1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95275" y="404664"/>
            <a:ext cx="8848725" cy="300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Opiskelijoiden jatkuva sisäänotto ja 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valmistuminen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Tutkinnon ja tutkinnon osien suorittajia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Tutkinnon suorittamisen tapa määräytyy opiskelukyvyn ja arjen hallinnan taitojen perusteella</a:t>
            </a:r>
            <a:endParaRPr lang="fi-FI" altLang="fi-FI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Luotsaava </a:t>
            </a:r>
            <a:r>
              <a:rPr lang="fi-FI" altLang="fi-FI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opettaminen: oppitunneista siirrytään opiskelupäiviin, projekteihin ja tiimityöskentelyyn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. Osaamisajattelu ja asioiden yhdistely opetuksessa kehittyvät</a:t>
            </a:r>
            <a:endParaRPr lang="fi-FI" altLang="fi-FI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Yksilöllisyys ja ryhmien hyödyntäminen eivät ole vastakohtia, vaan tukevat toisiaan</a:t>
            </a:r>
          </a:p>
          <a:p>
            <a:pPr marL="285750" indent="-285750">
              <a:spcBef>
                <a:spcPct val="50000"/>
              </a:spcBef>
              <a:buFont typeface="Arial" charset="0"/>
              <a:buChar char="•"/>
            </a:pP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Opiskelun </a:t>
            </a:r>
            <a:r>
              <a:rPr lang="fi-FI" altLang="fi-FI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ja arjen taitojen tukipalvelut kaikille </a:t>
            </a:r>
            <a:r>
              <a:rPr lang="fi-FI" altLang="fi-FI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opiskelijoille</a:t>
            </a:r>
            <a:endParaRPr lang="fi-FI" altLang="fi-FI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096">
            <a:off x="1004522" y="4419476"/>
            <a:ext cx="404336" cy="418042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76" y="6090971"/>
            <a:ext cx="1083566" cy="7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Aaltomuoto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Moduuli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altomuoto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Lapaisy_pohja</Template>
  <TotalTime>1075</TotalTime>
  <Words>140</Words>
  <Application>Microsoft Office PowerPoint</Application>
  <PresentationFormat>Näytössä katseltava diaesitys (4:3)</PresentationFormat>
  <Paragraphs>19</Paragraphs>
  <Slides>4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Arial</vt:lpstr>
      <vt:lpstr>Calibri</vt:lpstr>
      <vt:lpstr>Corbel</vt:lpstr>
      <vt:lpstr>Tahoma</vt:lpstr>
      <vt:lpstr>Office-teema</vt:lpstr>
      <vt:lpstr>PowerPoint-esitys</vt:lpstr>
      <vt:lpstr>PowerPoint-esitys</vt:lpstr>
      <vt:lpstr>PowerPoint-esitys</vt:lpstr>
      <vt:lpstr>PowerPoint-esitys</vt:lpstr>
    </vt:vector>
  </TitlesOfParts>
  <Company>Turun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Läpäisyhankkeet 2011 – 2015 KESKEISET  TULOKSET</dc:title>
  <dc:creator>Ville Virtanen</dc:creator>
  <cp:lastModifiedBy>Ville Virtanen</cp:lastModifiedBy>
  <cp:revision>71</cp:revision>
  <cp:lastPrinted>2016-02-15T10:24:56Z</cp:lastPrinted>
  <dcterms:created xsi:type="dcterms:W3CDTF">2015-11-15T19:38:48Z</dcterms:created>
  <dcterms:modified xsi:type="dcterms:W3CDTF">2016-02-15T11:48:13Z</dcterms:modified>
</cp:coreProperties>
</file>